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68" r:id="rId3"/>
    <p:sldId id="489" r:id="rId4"/>
    <p:sldId id="469" r:id="rId5"/>
    <p:sldId id="470" r:id="rId6"/>
    <p:sldId id="478" r:id="rId7"/>
    <p:sldId id="471" r:id="rId8"/>
    <p:sldId id="487" r:id="rId9"/>
    <p:sldId id="488" r:id="rId10"/>
    <p:sldId id="479" r:id="rId11"/>
    <p:sldId id="472" r:id="rId12"/>
    <p:sldId id="492" r:id="rId13"/>
    <p:sldId id="477" r:id="rId14"/>
    <p:sldId id="491" r:id="rId15"/>
    <p:sldId id="475" r:id="rId16"/>
    <p:sldId id="484" r:id="rId17"/>
    <p:sldId id="494" r:id="rId18"/>
    <p:sldId id="482" r:id="rId19"/>
    <p:sldId id="483" r:id="rId20"/>
    <p:sldId id="485" r:id="rId21"/>
    <p:sldId id="4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DBD6DB-05AE-158F-C370-72C8B52680BC}" name="Keethana" initials="K" userId="S::btcm37@icsrpis.iitm.ac.in::2ae3d53e-8813-4baa-ad92-3b43a16fb6e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bakar Roy Sarkar" initials="DRS" lastIdx="1" clrIdx="0">
    <p:extLst>
      <p:ext uri="{19B8F6BF-5375-455C-9EA6-DF929625EA0E}">
        <p15:presenceInfo xmlns:p15="http://schemas.microsoft.com/office/powerpoint/2012/main" userId="270bc818245442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D1"/>
    <a:srgbClr val="FDD3D3"/>
    <a:srgbClr val="FF8585"/>
    <a:srgbClr val="9F9F9F"/>
    <a:srgbClr val="324B4E"/>
    <a:srgbClr val="3FB0BB"/>
    <a:srgbClr val="E5E2F2"/>
    <a:srgbClr val="5B9BD5"/>
    <a:srgbClr val="6E679C"/>
    <a:srgbClr val="94B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4" autoAdjust="0"/>
    <p:restoredTop sz="94421" autoAdjust="0"/>
  </p:normalViewPr>
  <p:slideViewPr>
    <p:cSldViewPr snapToGrid="0">
      <p:cViewPr varScale="1">
        <p:scale>
          <a:sx n="79" d="100"/>
          <a:sy n="79" d="100"/>
        </p:scale>
        <p:origin x="50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D31F6-8CF2-4AF3-807C-D7FDCB97DB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6C498-F383-4222-A3B7-72276CFE5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14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90D8-ED0D-4281-8D92-62953E476405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89B0F-4F46-4D54-8065-C8A38B63B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5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AA1AE-604A-4625-9467-2FA331113E07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63500"/>
            <a:ext cx="12192000" cy="3602038"/>
          </a:xfrm>
          <a:prstGeom prst="rect">
            <a:avLst/>
          </a:prstGeom>
          <a:solidFill>
            <a:srgbClr val="3FB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619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Manas Bhadury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1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Manas Bhadury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8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944560"/>
          </a:xfrm>
          <a:prstGeom prst="rect">
            <a:avLst/>
          </a:prstGeom>
          <a:solidFill>
            <a:srgbClr val="3FB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944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4307" y="6342062"/>
            <a:ext cx="466273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defRPr>
            </a:lvl1pPr>
          </a:lstStyle>
          <a:p>
            <a:fld id="{CB9CF5AC-B6EC-4475-A336-A014B0CBA4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337800" y="0"/>
            <a:ext cx="1854200" cy="944559"/>
          </a:xfrm>
          <a:prstGeom prst="rect">
            <a:avLst/>
          </a:prstGeom>
          <a:solidFill>
            <a:srgbClr val="324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2100" y="6273800"/>
            <a:ext cx="11557000" cy="0"/>
          </a:xfrm>
          <a:prstGeom prst="line">
            <a:avLst/>
          </a:prstGeom>
          <a:ln w="57150">
            <a:solidFill>
              <a:srgbClr val="3FB0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7747000" y="6338887"/>
            <a:ext cx="952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12/9/2024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004550" y="6386124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F9F9F"/>
                </a:solidFill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/20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557CD0-07AB-C84F-8BBF-93D85BAF38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966" y="6338766"/>
            <a:ext cx="2107561" cy="4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2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Manas Bhadury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Manas Bhadury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5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Manas Bhadury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Manas Bhadury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8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Manas Bhadury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4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Manas Bhadury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Manas Bhadury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8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Manas Bhadury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CF5AC-B6EC-4475-A336-A014B0CBA482}" type="slidenum">
              <a:rPr lang="en-US" smtClean="0"/>
              <a:pPr/>
              <a:t>‹#›</a:t>
            </a:fld>
            <a:r>
              <a:rPr lang="en-US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3852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jp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jpe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4.png"/><Relationship Id="rId5" Type="http://schemas.openxmlformats.org/officeDocument/2006/relationships/image" Target="../media/image26.jpeg"/><Relationship Id="rId10" Type="http://schemas.openxmlformats.org/officeDocument/2006/relationships/image" Target="../media/image28.jpg"/><Relationship Id="rId4" Type="http://schemas.openxmlformats.org/officeDocument/2006/relationships/image" Target="../media/image13.png"/><Relationship Id="rId9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jp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.jpg"/><Relationship Id="rId5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14150" y="808468"/>
            <a:ext cx="87637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1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Numerical Modelling of Steel Fibre Reinforced Concrete Tunnel lining Segment Subjected to Flexure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1975" y="2503038"/>
            <a:ext cx="85312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000" dirty="0">
              <a:solidFill>
                <a:srgbClr val="C00000"/>
              </a:solidFill>
            </a:endParaRPr>
          </a:p>
          <a:p>
            <a:pPr algn="ctr"/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Manas Bhadury, </a:t>
            </a:r>
            <a:r>
              <a:rPr lang="en-I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Dr.</a:t>
            </a:r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Keerthana </a:t>
            </a:r>
            <a:r>
              <a:rPr lang="en-I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Kirupakaran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Dr.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Ravindra </a:t>
            </a:r>
            <a:r>
              <a:rPr lang="en-I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Gettu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Technology, Construction Materials and Management (BTCM) group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Department of Civil Engineering</a:t>
            </a:r>
          </a:p>
          <a:p>
            <a:pPr algn="ctr"/>
            <a:r>
              <a:rPr lang="en-IN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Indian Institute of Technology Madras, Chennai, India</a:t>
            </a:r>
          </a:p>
        </p:txBody>
      </p:sp>
      <p:sp>
        <p:nvSpPr>
          <p:cNvPr id="10" name="AutoShape 2" descr="https://hommes.studio/wp-content/uploads/Webp.net-resizeimage65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905E9-1890-759D-C822-F689F6F5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905" y="160338"/>
            <a:ext cx="2476004" cy="585987"/>
          </a:xfrm>
          <a:prstGeom prst="rect">
            <a:avLst/>
          </a:prstGeom>
        </p:spPr>
      </p:pic>
      <p:pic>
        <p:nvPicPr>
          <p:cNvPr id="1026" name="Picture 2" descr="245-2451831_iit-madras-logo – Department of Ocean Engineering">
            <a:extLst>
              <a:ext uri="{FF2B5EF4-FFF2-40B4-BE49-F238E27FC236}">
                <a16:creationId xmlns:a16="http://schemas.microsoft.com/office/drawing/2014/main" id="{B5D575F9-80D5-7C0D-CADE-6D69FE5C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02" y="3444377"/>
            <a:ext cx="1854403" cy="194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20"/>
    </mc:Choice>
    <mc:Fallback xmlns="">
      <p:transition spd="slow" advTm="191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2B8E-6569-ED02-E0EF-4DA1E49D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68"/>
            <a:ext cx="10515600" cy="944563"/>
          </a:xfrm>
        </p:spPr>
        <p:txBody>
          <a:bodyPr>
            <a:normAutofit/>
          </a:bodyPr>
          <a:lstStyle/>
          <a:p>
            <a:r>
              <a:rPr lang="en-IN" sz="4000" i="1" dirty="0">
                <a:latin typeface="+mn-lt"/>
              </a:rPr>
              <a:t>Modelling – Tunnel segment</a:t>
            </a:r>
            <a:endParaRPr lang="en-IN" sz="40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231E-4064-CD60-48B2-9449BAF1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5D13E-ADD4-793B-49DD-09C53D083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859" y="4690825"/>
            <a:ext cx="2997938" cy="81714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12577-F637-3ACA-A2A4-14E5D88C6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146" y="1267913"/>
            <a:ext cx="2937165" cy="85572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2BD77-B44A-B2B3-135B-C648DF014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940" y="3006288"/>
            <a:ext cx="2937164" cy="80851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32EA9-C3A9-433B-D925-E8E5D2692A1E}"/>
              </a:ext>
            </a:extLst>
          </p:cNvPr>
          <p:cNvSpPr txBox="1"/>
          <p:nvPr/>
        </p:nvSpPr>
        <p:spPr>
          <a:xfrm>
            <a:off x="388986" y="1499588"/>
            <a:ext cx="1888935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Mesh sensitivity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3FC1AD-5FB3-F669-D30C-6072AE132744}"/>
              </a:ext>
            </a:extLst>
          </p:cNvPr>
          <p:cNvSpPr/>
          <p:nvPr/>
        </p:nvSpPr>
        <p:spPr>
          <a:xfrm>
            <a:off x="2580828" y="1687084"/>
            <a:ext cx="595010" cy="3297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D1197F3-3425-4755-47F2-0C3CF675F644}"/>
              </a:ext>
            </a:extLst>
          </p:cNvPr>
          <p:cNvSpPr/>
          <p:nvPr/>
        </p:nvSpPr>
        <p:spPr>
          <a:xfrm>
            <a:off x="2517594" y="3413787"/>
            <a:ext cx="595010" cy="3297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BC083B2-D1A9-6296-4F17-C5419349D89F}"/>
              </a:ext>
            </a:extLst>
          </p:cNvPr>
          <p:cNvSpPr/>
          <p:nvPr/>
        </p:nvSpPr>
        <p:spPr>
          <a:xfrm>
            <a:off x="2517594" y="5006064"/>
            <a:ext cx="595010" cy="3297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C7465-B0AC-EDAD-6BEB-EC5304810538}"/>
              </a:ext>
            </a:extLst>
          </p:cNvPr>
          <p:cNvSpPr txBox="1"/>
          <p:nvPr/>
        </p:nvSpPr>
        <p:spPr>
          <a:xfrm>
            <a:off x="3720097" y="2341214"/>
            <a:ext cx="290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Mesh1:220</a:t>
            </a:r>
            <a:r>
              <a:rPr lang="en-GB" dirty="0"/>
              <a:t> elements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AA999-3EE5-0E50-0883-B18998F01B63}"/>
              </a:ext>
            </a:extLst>
          </p:cNvPr>
          <p:cNvSpPr txBox="1"/>
          <p:nvPr/>
        </p:nvSpPr>
        <p:spPr>
          <a:xfrm>
            <a:off x="3666344" y="4082841"/>
            <a:ext cx="293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Mesh2: 1140 elements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8445E8-6142-13AE-9E42-8DC1A3A7AD3F}"/>
              </a:ext>
            </a:extLst>
          </p:cNvPr>
          <p:cNvSpPr txBox="1"/>
          <p:nvPr/>
        </p:nvSpPr>
        <p:spPr>
          <a:xfrm>
            <a:off x="3619727" y="5746623"/>
            <a:ext cx="310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Mesh3: 2520 elements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0A91F-69DE-81F6-E69C-4D5A96F9BA28}"/>
              </a:ext>
            </a:extLst>
          </p:cNvPr>
          <p:cNvSpPr txBox="1"/>
          <p:nvPr/>
        </p:nvSpPr>
        <p:spPr>
          <a:xfrm>
            <a:off x="7178768" y="2768549"/>
            <a:ext cx="1745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8 </a:t>
            </a:r>
            <a:r>
              <a:rPr lang="en-GB" sz="2000" dirty="0" err="1"/>
              <a:t>noded</a:t>
            </a:r>
            <a:r>
              <a:rPr lang="en-GB" sz="2000" dirty="0"/>
              <a:t> quadratic plane stress elements</a:t>
            </a:r>
            <a:endParaRPr lang="en-IN" sz="2000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91F1F29-7768-16A5-B380-B043A0D3D2AC}"/>
              </a:ext>
            </a:extLst>
          </p:cNvPr>
          <p:cNvSpPr/>
          <p:nvPr/>
        </p:nvSpPr>
        <p:spPr>
          <a:xfrm>
            <a:off x="6359868" y="1533267"/>
            <a:ext cx="765147" cy="38025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 descr="A graph of different colors and sizes">
            <a:extLst>
              <a:ext uri="{FF2B5EF4-FFF2-40B4-BE49-F238E27FC236}">
                <a16:creationId xmlns:a16="http://schemas.microsoft.com/office/drawing/2014/main" id="{F8082162-3E43-3B2A-BAF6-7E4D788D9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10" y="1710088"/>
            <a:ext cx="3456534" cy="2592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6CBBDC-71A5-3CE3-3713-552F5CBCDA6A}"/>
              </a:ext>
            </a:extLst>
          </p:cNvPr>
          <p:cNvSpPr txBox="1"/>
          <p:nvPr/>
        </p:nvSpPr>
        <p:spPr>
          <a:xfrm>
            <a:off x="8458096" y="4703152"/>
            <a:ext cx="3631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this study, 60 mm (Mesh1) mesh size is chosen which is equal to the length of steel fibre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A02F4-EB5D-58CB-5F74-DACF4D17DC11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2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01"/>
    </mc:Choice>
    <mc:Fallback xmlns="">
      <p:transition spd="slow" advTm="23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/>
      <p:bldP spid="16" grpId="0"/>
      <p:bldP spid="17" grpId="0"/>
      <p:bldP spid="19" grpId="0"/>
      <p:bldP spid="20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89DC-8146-978C-DF3C-4761B263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01"/>
            <a:ext cx="10515600" cy="944563"/>
          </a:xfrm>
        </p:spPr>
        <p:txBody>
          <a:bodyPr>
            <a:normAutofit/>
          </a:bodyPr>
          <a:lstStyle/>
          <a:p>
            <a:r>
              <a:rPr lang="en-GB" sz="4000" i="1" dirty="0">
                <a:latin typeface="+mn-lt"/>
              </a:rPr>
              <a:t>Loading pattern</a:t>
            </a:r>
            <a:endParaRPr lang="en-IN" sz="4000" i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C5364-94C5-5712-46D8-CB9F0193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11</a:t>
            </a:fld>
            <a:endParaRPr lang="en-US" dirty="0"/>
          </a:p>
        </p:txBody>
      </p:sp>
      <p:pic>
        <p:nvPicPr>
          <p:cNvPr id="16" name="Picture 15" descr="A grey rectangular object with a yellow object on it&#10;&#10;Description automatically generated">
            <a:extLst>
              <a:ext uri="{FF2B5EF4-FFF2-40B4-BE49-F238E27FC236}">
                <a16:creationId xmlns:a16="http://schemas.microsoft.com/office/drawing/2014/main" id="{87F94F87-E7C3-1D2C-EF6E-9C67A12295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" b="4202"/>
          <a:stretch/>
        </p:blipFill>
        <p:spPr>
          <a:xfrm>
            <a:off x="4162357" y="1840199"/>
            <a:ext cx="3482899" cy="1196986"/>
          </a:xfrm>
          <a:prstGeom prst="rect">
            <a:avLst/>
          </a:prstGeom>
        </p:spPr>
      </p:pic>
      <p:pic>
        <p:nvPicPr>
          <p:cNvPr id="14" name="Picture 13" descr="A grid with black dots and a line with a measurement">
            <a:extLst>
              <a:ext uri="{FF2B5EF4-FFF2-40B4-BE49-F238E27FC236}">
                <a16:creationId xmlns:a16="http://schemas.microsoft.com/office/drawing/2014/main" id="{BF2AC43A-8882-E1BF-7698-E5FACFB660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"/>
          <a:stretch/>
        </p:blipFill>
        <p:spPr>
          <a:xfrm>
            <a:off x="6840515" y="3072936"/>
            <a:ext cx="1935833" cy="27911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BBB7CE3-E7E2-E7DD-60AA-2CA4A08D66AC}"/>
              </a:ext>
            </a:extLst>
          </p:cNvPr>
          <p:cNvGrpSpPr/>
          <p:nvPr/>
        </p:nvGrpSpPr>
        <p:grpSpPr>
          <a:xfrm>
            <a:off x="3570024" y="3155852"/>
            <a:ext cx="1781462" cy="2672457"/>
            <a:chOff x="7324436" y="1671596"/>
            <a:chExt cx="2495665" cy="3743869"/>
          </a:xfrm>
        </p:grpSpPr>
        <p:pic>
          <p:nvPicPr>
            <p:cNvPr id="8" name="Picture 7" descr="A grid with black dots and numbers">
              <a:extLst>
                <a:ext uri="{FF2B5EF4-FFF2-40B4-BE49-F238E27FC236}">
                  <a16:creationId xmlns:a16="http://schemas.microsoft.com/office/drawing/2014/main" id="{CF805278-B82D-5083-D424-AD98E2503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1"/>
            <a:stretch/>
          </p:blipFill>
          <p:spPr>
            <a:xfrm>
              <a:off x="7324436" y="1948872"/>
              <a:ext cx="2495665" cy="34665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81F7BE9-4671-9D38-18F4-8DDCDE84BE09}"/>
                    </a:ext>
                  </a:extLst>
                </p:cNvPr>
                <p:cNvSpPr txBox="1"/>
                <p:nvPr/>
              </p:nvSpPr>
              <p:spPr>
                <a:xfrm>
                  <a:off x="7587937" y="1671596"/>
                  <a:ext cx="840509" cy="431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81F7BE9-4671-9D38-18F4-8DDCDE84B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7937" y="1671596"/>
                  <a:ext cx="840509" cy="431168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EBC58D8-445D-20EB-B181-B1DC3E175968}"/>
                    </a:ext>
                  </a:extLst>
                </p:cNvPr>
                <p:cNvSpPr txBox="1"/>
                <p:nvPr/>
              </p:nvSpPr>
              <p:spPr>
                <a:xfrm>
                  <a:off x="8660933" y="1671596"/>
                  <a:ext cx="840509" cy="431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EBC58D8-445D-20EB-B181-B1DC3E175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0933" y="1671596"/>
                  <a:ext cx="840509" cy="431168"/>
                </a:xfrm>
                <a:prstGeom prst="rect">
                  <a:avLst/>
                </a:prstGeom>
                <a:blipFill>
                  <a:blip r:embed="rId7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732B733-8DE2-B4B6-6E2C-87DB4DC42012}"/>
                    </a:ext>
                  </a:extLst>
                </p:cNvPr>
                <p:cNvSpPr txBox="1"/>
                <p:nvPr/>
              </p:nvSpPr>
              <p:spPr>
                <a:xfrm>
                  <a:off x="8139080" y="1671596"/>
                  <a:ext cx="840509" cy="431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732B733-8DE2-B4B6-6E2C-87DB4DC42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9080" y="1671596"/>
                  <a:ext cx="840509" cy="431168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D6AC9F-734D-62EC-72F8-B40BE542239D}"/>
              </a:ext>
            </a:extLst>
          </p:cNvPr>
          <p:cNvSpPr txBox="1"/>
          <p:nvPr/>
        </p:nvSpPr>
        <p:spPr>
          <a:xfrm>
            <a:off x="369631" y="1051166"/>
            <a:ext cx="1982697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Loading pattern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D77939-DE9F-4922-8714-73436CF84A14}"/>
              </a:ext>
            </a:extLst>
          </p:cNvPr>
          <p:cNvSpPr/>
          <p:nvPr/>
        </p:nvSpPr>
        <p:spPr>
          <a:xfrm>
            <a:off x="2609173" y="1036920"/>
            <a:ext cx="57551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E618E-D9A4-9F70-1091-566466C79B05}"/>
              </a:ext>
            </a:extLst>
          </p:cNvPr>
          <p:cNvSpPr txBox="1"/>
          <p:nvPr/>
        </p:nvSpPr>
        <p:spPr>
          <a:xfrm>
            <a:off x="3441533" y="993940"/>
            <a:ext cx="6797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Loading was imposed through a plywood plate in the experiment (Load controlled)</a:t>
            </a:r>
            <a:endParaRPr lang="en-IN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CAD68A-0BB8-5F71-B66B-C5D51BB8B49B}"/>
              </a:ext>
            </a:extLst>
          </p:cNvPr>
          <p:cNvSpPr/>
          <p:nvPr/>
        </p:nvSpPr>
        <p:spPr>
          <a:xfrm>
            <a:off x="5688052" y="1757923"/>
            <a:ext cx="360218" cy="110066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A5990A-4B22-CE8B-D0C5-9032D20243A2}"/>
              </a:ext>
            </a:extLst>
          </p:cNvPr>
          <p:cNvSpPr txBox="1"/>
          <p:nvPr/>
        </p:nvSpPr>
        <p:spPr>
          <a:xfrm>
            <a:off x="323325" y="1731898"/>
            <a:ext cx="2333885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Loading pattern in the numerical model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CA392E-CB8B-8FEC-515C-90BE7DE0D3A4}"/>
              </a:ext>
            </a:extLst>
          </p:cNvPr>
          <p:cNvSpPr txBox="1"/>
          <p:nvPr/>
        </p:nvSpPr>
        <p:spPr>
          <a:xfrm>
            <a:off x="323325" y="2439082"/>
            <a:ext cx="2446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controlled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Displacement controlled</a:t>
            </a:r>
            <a:endParaRPr lang="en-IN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4C74B9E-EC5F-2062-95C1-E59430703A8A}"/>
              </a:ext>
            </a:extLst>
          </p:cNvPr>
          <p:cNvSpPr/>
          <p:nvPr/>
        </p:nvSpPr>
        <p:spPr>
          <a:xfrm>
            <a:off x="2369452" y="2600170"/>
            <a:ext cx="57551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465A2-5C3B-6703-47AA-967E921BE60E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8EE8F-2CBF-F7AF-468B-A08EE2CA5E44}"/>
              </a:ext>
            </a:extLst>
          </p:cNvPr>
          <p:cNvSpPr txBox="1"/>
          <p:nvPr/>
        </p:nvSpPr>
        <p:spPr>
          <a:xfrm>
            <a:off x="3690275" y="5775570"/>
            <a:ext cx="190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 controlled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A6A5C-94B0-3656-4975-6A9464BC597A}"/>
              </a:ext>
            </a:extLst>
          </p:cNvPr>
          <p:cNvSpPr txBox="1"/>
          <p:nvPr/>
        </p:nvSpPr>
        <p:spPr>
          <a:xfrm>
            <a:off x="6816438" y="5775570"/>
            <a:ext cx="342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Displacement controlled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36"/>
    </mc:Choice>
    <mc:Fallback xmlns="">
      <p:transition spd="slow" advTm="16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/>
      <p:bldP spid="24" grpId="0" animBg="1"/>
      <p:bldP spid="26" grpId="0" animBg="1"/>
      <p:bldP spid="27" grpId="0"/>
      <p:bldP spid="28" grpId="0" animBg="1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A6E53-E4F8-EEBC-FA5F-0903B82E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C53FA-DCF3-DDAD-6D5E-DF1FDD73A720}"/>
              </a:ext>
            </a:extLst>
          </p:cNvPr>
          <p:cNvSpPr txBox="1"/>
          <p:nvPr/>
        </p:nvSpPr>
        <p:spPr>
          <a:xfrm>
            <a:off x="677377" y="1626929"/>
            <a:ext cx="2675423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Nonlinear analysis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14BD5-BBDA-E5F0-31F0-F2E846AA3678}"/>
              </a:ext>
            </a:extLst>
          </p:cNvPr>
          <p:cNvSpPr txBox="1"/>
          <p:nvPr/>
        </p:nvSpPr>
        <p:spPr>
          <a:xfrm>
            <a:off x="612722" y="2556952"/>
            <a:ext cx="35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Displacement controlled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28EE0-D563-82CA-5F9A-FD6F4503E19C}"/>
              </a:ext>
            </a:extLst>
          </p:cNvPr>
          <p:cNvSpPr txBox="1"/>
          <p:nvPr/>
        </p:nvSpPr>
        <p:spPr>
          <a:xfrm>
            <a:off x="612722" y="2957062"/>
            <a:ext cx="355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Load controlled with arc length</a:t>
            </a:r>
            <a:endParaRPr lang="en-I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6DF62-9E77-7C8C-CC9F-D2759BFFD19A}"/>
              </a:ext>
            </a:extLst>
          </p:cNvPr>
          <p:cNvSpPr/>
          <p:nvPr/>
        </p:nvSpPr>
        <p:spPr>
          <a:xfrm>
            <a:off x="677377" y="2547340"/>
            <a:ext cx="2924805" cy="400110"/>
          </a:xfrm>
          <a:prstGeom prst="rect">
            <a:avLst/>
          </a:prstGeom>
          <a:solidFill>
            <a:schemeClr val="accent1">
              <a:alpha val="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5CCB44-D577-8000-70FF-33279BD6DC82}"/>
              </a:ext>
            </a:extLst>
          </p:cNvPr>
          <p:cNvGrpSpPr/>
          <p:nvPr/>
        </p:nvGrpSpPr>
        <p:grpSpPr>
          <a:xfrm>
            <a:off x="4492376" y="1344792"/>
            <a:ext cx="2780145" cy="4168416"/>
            <a:chOff x="9020087" y="1218809"/>
            <a:chExt cx="2780145" cy="4168416"/>
          </a:xfrm>
        </p:grpSpPr>
        <p:pic>
          <p:nvPicPr>
            <p:cNvPr id="13" name="Picture 12" descr="A grid with black dots and a line with a measurement">
              <a:extLst>
                <a:ext uri="{FF2B5EF4-FFF2-40B4-BE49-F238E27FC236}">
                  <a16:creationId xmlns:a16="http://schemas.microsoft.com/office/drawing/2014/main" id="{08F78F72-B7D5-483E-AA19-123BF0AA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9"/>
            <a:stretch/>
          </p:blipFill>
          <p:spPr>
            <a:xfrm>
              <a:off x="9128980" y="1368538"/>
              <a:ext cx="2224820" cy="320779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0B3BFD-4CE2-A79B-C075-95CBC8FB573C}"/>
                </a:ext>
              </a:extLst>
            </p:cNvPr>
            <p:cNvSpPr/>
            <p:nvPr/>
          </p:nvSpPr>
          <p:spPr>
            <a:xfrm>
              <a:off x="9614667" y="1218809"/>
              <a:ext cx="1253445" cy="108989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17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540D37-0B87-FD6E-1A87-8FC085F3D42E}"/>
                </a:ext>
              </a:extLst>
            </p:cNvPr>
            <p:cNvSpPr/>
            <p:nvPr/>
          </p:nvSpPr>
          <p:spPr>
            <a:xfrm>
              <a:off x="9818255" y="1763755"/>
              <a:ext cx="212436" cy="19435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29F1BB-5A70-3F30-9866-BADFE26B6A0D}"/>
                </a:ext>
              </a:extLst>
            </p:cNvPr>
            <p:cNvSpPr/>
            <p:nvPr/>
          </p:nvSpPr>
          <p:spPr>
            <a:xfrm>
              <a:off x="10114207" y="1755312"/>
              <a:ext cx="212436" cy="19435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F52248-704D-5E4B-622D-6FB8E9320254}"/>
                </a:ext>
              </a:extLst>
            </p:cNvPr>
            <p:cNvSpPr/>
            <p:nvPr/>
          </p:nvSpPr>
          <p:spPr>
            <a:xfrm>
              <a:off x="10410160" y="1755312"/>
              <a:ext cx="212436" cy="19435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A0104D2-5384-2262-2C53-A3ACF76FE4E3}"/>
                </a:ext>
              </a:extLst>
            </p:cNvPr>
            <p:cNvSpPr/>
            <p:nvPr/>
          </p:nvSpPr>
          <p:spPr>
            <a:xfrm rot="16200000">
              <a:off x="9780679" y="3391935"/>
              <a:ext cx="953384" cy="39716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2B1C8F-9239-7BD1-D9A9-3C4BF4F87C76}"/>
                </a:ext>
              </a:extLst>
            </p:cNvPr>
            <p:cNvSpPr txBox="1"/>
            <p:nvPr/>
          </p:nvSpPr>
          <p:spPr>
            <a:xfrm>
              <a:off x="9020087" y="4463895"/>
              <a:ext cx="27801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Equal displacement is prescribed over the three nodes</a:t>
              </a:r>
              <a:endParaRPr lang="en-IN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AB46AC7-D233-A96A-3D18-7EDF1D33A478}"/>
              </a:ext>
            </a:extLst>
          </p:cNvPr>
          <p:cNvSpPr txBox="1">
            <a:spLocks/>
          </p:cNvSpPr>
          <p:nvPr/>
        </p:nvSpPr>
        <p:spPr>
          <a:xfrm>
            <a:off x="838200" y="-6820"/>
            <a:ext cx="10515600" cy="944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GB" sz="4000" i="1" dirty="0">
                <a:latin typeface="+mn-lt"/>
              </a:rPr>
              <a:t>Modelling - Nonlinear analysis</a:t>
            </a:r>
            <a:endParaRPr lang="en-IN" sz="4000" i="1" dirty="0">
              <a:latin typeface="+mn-lt"/>
            </a:endParaRPr>
          </a:p>
        </p:txBody>
      </p:sp>
      <p:pic>
        <p:nvPicPr>
          <p:cNvPr id="23" name="Picture 22" descr="A graph showing a normalized deflection&#10;&#10;Description automatically generated with medium confidence">
            <a:extLst>
              <a:ext uri="{FF2B5EF4-FFF2-40B4-BE49-F238E27FC236}">
                <a16:creationId xmlns:a16="http://schemas.microsoft.com/office/drawing/2014/main" id="{F6BE4850-8E80-AD72-D8FC-B9DB09135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90" y="1626929"/>
            <a:ext cx="4157325" cy="30754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D0E08B-AA4C-FE91-2E08-9DD602672C22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452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41"/>
    </mc:Choice>
    <mc:Fallback xmlns="">
      <p:transition spd="slow" advTm="13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BF84-A256-D0F3-A152-295CFE0F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20"/>
            <a:ext cx="10515600" cy="944563"/>
          </a:xfrm>
        </p:spPr>
        <p:txBody>
          <a:bodyPr>
            <a:normAutofit/>
          </a:bodyPr>
          <a:lstStyle/>
          <a:p>
            <a:r>
              <a:rPr lang="en-GB" sz="4000" i="1" dirty="0">
                <a:latin typeface="+mn-lt"/>
              </a:rPr>
              <a:t>Modelling - Nonlinear analysis</a:t>
            </a:r>
            <a:endParaRPr lang="en-IN" sz="4000" i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FBCDF-2795-1AA6-3C10-80BCCEBA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B58E9-DBA9-E60E-D6F8-66D651AC0E68}"/>
              </a:ext>
            </a:extLst>
          </p:cNvPr>
          <p:cNvSpPr txBox="1"/>
          <p:nvPr/>
        </p:nvSpPr>
        <p:spPr>
          <a:xfrm>
            <a:off x="612722" y="1721321"/>
            <a:ext cx="2675423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Nonlinear analysis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0C620-7EC3-06D5-B5C8-D619B66D781F}"/>
              </a:ext>
            </a:extLst>
          </p:cNvPr>
          <p:cNvSpPr txBox="1"/>
          <p:nvPr/>
        </p:nvSpPr>
        <p:spPr>
          <a:xfrm>
            <a:off x="612722" y="2556952"/>
            <a:ext cx="35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Displacement controlled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6EBF4-2088-56DE-34BF-B76EAF63EB15}"/>
              </a:ext>
            </a:extLst>
          </p:cNvPr>
          <p:cNvSpPr txBox="1"/>
          <p:nvPr/>
        </p:nvSpPr>
        <p:spPr>
          <a:xfrm>
            <a:off x="658960" y="3047718"/>
            <a:ext cx="4339495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Load controlled with arc length method</a:t>
            </a:r>
            <a:endParaRPr lang="en-IN" sz="2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4DC096-838D-5F2D-13BF-3AB29BDBF4F0}"/>
              </a:ext>
            </a:extLst>
          </p:cNvPr>
          <p:cNvGrpSpPr/>
          <p:nvPr/>
        </p:nvGrpSpPr>
        <p:grpSpPr>
          <a:xfrm>
            <a:off x="4454336" y="2448720"/>
            <a:ext cx="3656659" cy="1594832"/>
            <a:chOff x="4460639" y="2314588"/>
            <a:chExt cx="3656659" cy="15948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860FF08-C27D-D23A-54BE-4E31702DF281}"/>
                </a:ext>
              </a:extLst>
            </p:cNvPr>
            <p:cNvCxnSpPr>
              <a:cxnSpLocks/>
            </p:cNvCxnSpPr>
            <p:nvPr/>
          </p:nvCxnSpPr>
          <p:spPr>
            <a:xfrm>
              <a:off x="4475691" y="3376020"/>
              <a:ext cx="1071419" cy="53340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C40C80-4962-38F9-8AE8-586A53D21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639" y="2719416"/>
              <a:ext cx="1071419" cy="656604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909B62-94E6-C369-62C8-75A46839BCEA}"/>
                </a:ext>
              </a:extLst>
            </p:cNvPr>
            <p:cNvSpPr txBox="1"/>
            <p:nvPr/>
          </p:nvSpPr>
          <p:spPr>
            <a:xfrm>
              <a:off x="5603054" y="2314588"/>
              <a:ext cx="2161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Analysis 1 load-controlled </a:t>
              </a:r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E83B04-AC15-5474-C466-66E257DAEDFF}"/>
                </a:ext>
              </a:extLst>
            </p:cNvPr>
            <p:cNvSpPr txBox="1"/>
            <p:nvPr/>
          </p:nvSpPr>
          <p:spPr>
            <a:xfrm>
              <a:off x="5532306" y="3446074"/>
              <a:ext cx="2584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Analysis 2 with arc length</a:t>
              </a:r>
              <a:endParaRPr lang="en-IN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45DC64-3593-D64E-4A15-60E524553F8E}"/>
              </a:ext>
            </a:extLst>
          </p:cNvPr>
          <p:cNvGrpSpPr/>
          <p:nvPr/>
        </p:nvGrpSpPr>
        <p:grpSpPr>
          <a:xfrm>
            <a:off x="8638295" y="1678497"/>
            <a:ext cx="2446731" cy="3670460"/>
            <a:chOff x="8596426" y="1784455"/>
            <a:chExt cx="2446731" cy="367046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3E935A-BC4D-8C72-C2E8-B778EC515AAC}"/>
                </a:ext>
              </a:extLst>
            </p:cNvPr>
            <p:cNvGrpSpPr/>
            <p:nvPr/>
          </p:nvGrpSpPr>
          <p:grpSpPr>
            <a:xfrm>
              <a:off x="8596426" y="1784455"/>
              <a:ext cx="2446731" cy="3670460"/>
              <a:chOff x="7324436" y="1671596"/>
              <a:chExt cx="2495665" cy="3743869"/>
            </a:xfrm>
          </p:grpSpPr>
          <p:pic>
            <p:nvPicPr>
              <p:cNvPr id="26" name="Picture 25" descr="A grid with black dots and numbers">
                <a:extLst>
                  <a:ext uri="{FF2B5EF4-FFF2-40B4-BE49-F238E27FC236}">
                    <a16:creationId xmlns:a16="http://schemas.microsoft.com/office/drawing/2014/main" id="{32CE2241-2397-2344-B7FE-6B8AACB63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61"/>
              <a:stretch/>
            </p:blipFill>
            <p:spPr>
              <a:xfrm>
                <a:off x="7324436" y="1948872"/>
                <a:ext cx="2495665" cy="346659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8D9C4B9-6264-05A1-0320-542DC77725CF}"/>
                      </a:ext>
                    </a:extLst>
                  </p:cNvPr>
                  <p:cNvSpPr txBox="1"/>
                  <p:nvPr/>
                </p:nvSpPr>
                <p:spPr>
                  <a:xfrm>
                    <a:off x="7587937" y="1671596"/>
                    <a:ext cx="8405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oMath>
                      </m:oMathPara>
                    </a14:m>
                    <a:endParaRPr lang="en-IN" b="1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8D9C4B9-6264-05A1-0320-542DC77725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937" y="1671596"/>
                    <a:ext cx="84050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670AB81-F885-4D05-86E0-EC9F730187E3}"/>
                      </a:ext>
                    </a:extLst>
                  </p:cNvPr>
                  <p:cNvSpPr txBox="1"/>
                  <p:nvPr/>
                </p:nvSpPr>
                <p:spPr>
                  <a:xfrm>
                    <a:off x="8660933" y="1671596"/>
                    <a:ext cx="8405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oMath>
                      </m:oMathPara>
                    </a14:m>
                    <a:endParaRPr lang="en-IN" b="1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670AB81-F885-4D05-86E0-EC9F73018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0933" y="1671596"/>
                    <a:ext cx="84050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396B509-56C4-1BA1-65A3-0B0E14EABCAD}"/>
                      </a:ext>
                    </a:extLst>
                  </p:cNvPr>
                  <p:cNvSpPr txBox="1"/>
                  <p:nvPr/>
                </p:nvSpPr>
                <p:spPr>
                  <a:xfrm>
                    <a:off x="8139079" y="1671596"/>
                    <a:ext cx="8405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oMath>
                      </m:oMathPara>
                    </a14:m>
                    <a:endParaRPr lang="en-IN" b="1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396B509-56C4-1BA1-65A3-0B0E14EABC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9079" y="1671596"/>
                    <a:ext cx="84050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EB9B95-55FE-3764-7164-47BCE3F11198}"/>
                </a:ext>
              </a:extLst>
            </p:cNvPr>
            <p:cNvSpPr/>
            <p:nvPr/>
          </p:nvSpPr>
          <p:spPr>
            <a:xfrm>
              <a:off x="9395096" y="2382982"/>
              <a:ext cx="183013" cy="17397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67A333-59E1-253B-76E7-813D7FB34EDC}"/>
                </a:ext>
              </a:extLst>
            </p:cNvPr>
            <p:cNvSpPr/>
            <p:nvPr/>
          </p:nvSpPr>
          <p:spPr>
            <a:xfrm>
              <a:off x="9717141" y="2382982"/>
              <a:ext cx="183013" cy="17397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84960F-DC66-4DC5-601C-74DE06B57BD6}"/>
                </a:ext>
              </a:extLst>
            </p:cNvPr>
            <p:cNvSpPr/>
            <p:nvPr/>
          </p:nvSpPr>
          <p:spPr>
            <a:xfrm>
              <a:off x="10036112" y="2382982"/>
              <a:ext cx="183013" cy="17397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95A8C5F-E75D-0A69-1DBC-EA979DA3FFA3}"/>
                </a:ext>
              </a:extLst>
            </p:cNvPr>
            <p:cNvSpPr/>
            <p:nvPr/>
          </p:nvSpPr>
          <p:spPr>
            <a:xfrm>
              <a:off x="9193068" y="2212061"/>
              <a:ext cx="1253445" cy="108989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317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D9C9DC9-148E-A9AE-A5F4-B3064DFB4FA6}"/>
              </a:ext>
            </a:extLst>
          </p:cNvPr>
          <p:cNvSpPr txBox="1"/>
          <p:nvPr/>
        </p:nvSpPr>
        <p:spPr>
          <a:xfrm>
            <a:off x="6358750" y="4107644"/>
            <a:ext cx="279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Vertical displacements of the nodes are controlled by using adaptive load factor</a:t>
            </a:r>
            <a:endParaRPr lang="en-IN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57CAF39-EFA5-2643-0DDD-04F0557CC425}"/>
              </a:ext>
            </a:extLst>
          </p:cNvPr>
          <p:cNvSpPr/>
          <p:nvPr/>
        </p:nvSpPr>
        <p:spPr>
          <a:xfrm rot="18973651">
            <a:off x="8645481" y="3377642"/>
            <a:ext cx="668754" cy="4104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27BE01-07E6-3927-1798-F4AFB5B4FE78}"/>
              </a:ext>
            </a:extLst>
          </p:cNvPr>
          <p:cNvSpPr/>
          <p:nvPr/>
        </p:nvSpPr>
        <p:spPr>
          <a:xfrm>
            <a:off x="568179" y="3073269"/>
            <a:ext cx="3700604" cy="65490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C1B0D-314D-6770-FED5-C8651684BFE2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26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1"/>
    </mc:Choice>
    <mc:Fallback xmlns="">
      <p:transition spd="slow" advTm="4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34" grpId="0"/>
      <p:bldP spid="34" grpId="1"/>
      <p:bldP spid="36" grpId="0" animBg="1"/>
      <p:bldP spid="36" grpId="1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5B835-ABD5-1542-1A87-9A6E3DA6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EA85A3-BE5E-1B0F-17FC-B536CAB0F7BB}"/>
              </a:ext>
            </a:extLst>
          </p:cNvPr>
          <p:cNvGrpSpPr/>
          <p:nvPr/>
        </p:nvGrpSpPr>
        <p:grpSpPr>
          <a:xfrm>
            <a:off x="510826" y="1053717"/>
            <a:ext cx="4674033" cy="3497915"/>
            <a:chOff x="2964440" y="1099290"/>
            <a:chExt cx="4674033" cy="3497915"/>
          </a:xfrm>
        </p:grpSpPr>
        <p:pic>
          <p:nvPicPr>
            <p:cNvPr id="5" name="Content Placeholder 5" descr="A graph showing the mid-span deflection">
              <a:extLst>
                <a:ext uri="{FF2B5EF4-FFF2-40B4-BE49-F238E27FC236}">
                  <a16:creationId xmlns:a16="http://schemas.microsoft.com/office/drawing/2014/main" id="{DF0C280B-406B-FBE5-7604-17444B0A9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440" y="2023810"/>
              <a:ext cx="3949271" cy="257339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9D4EFA-6EDD-71CB-E6A4-13D09DC080D0}"/>
                </a:ext>
              </a:extLst>
            </p:cNvPr>
            <p:cNvCxnSpPr/>
            <p:nvPr/>
          </p:nvCxnSpPr>
          <p:spPr>
            <a:xfrm>
              <a:off x="3484709" y="1554335"/>
              <a:ext cx="0" cy="7112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B8A51C1-EC1E-713A-216F-1F212F0F9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15287" y="1479042"/>
              <a:ext cx="0" cy="59147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E3FC79E-3EF9-B7DB-8787-2CBCF51C22BE}"/>
                </a:ext>
              </a:extLst>
            </p:cNvPr>
            <p:cNvCxnSpPr>
              <a:cxnSpLocks/>
            </p:cNvCxnSpPr>
            <p:nvPr/>
          </p:nvCxnSpPr>
          <p:spPr>
            <a:xfrm>
              <a:off x="6277309" y="1479042"/>
              <a:ext cx="0" cy="59147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D1059D-34CD-9508-195C-1EF0B7DD2680}"/>
                </a:ext>
              </a:extLst>
            </p:cNvPr>
            <p:cNvCxnSpPr>
              <a:cxnSpLocks/>
            </p:cNvCxnSpPr>
            <p:nvPr/>
          </p:nvCxnSpPr>
          <p:spPr>
            <a:xfrm>
              <a:off x="3481099" y="1752631"/>
              <a:ext cx="2225963" cy="0"/>
            </a:xfrm>
            <a:prstGeom prst="straightConnector1">
              <a:avLst/>
            </a:prstGeom>
            <a:ln w="2413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762CCC-3B39-CB2C-64AB-8DFAF32E96E6}"/>
                </a:ext>
              </a:extLst>
            </p:cNvPr>
            <p:cNvCxnSpPr>
              <a:cxnSpLocks/>
            </p:cNvCxnSpPr>
            <p:nvPr/>
          </p:nvCxnSpPr>
          <p:spPr>
            <a:xfrm>
              <a:off x="5707062" y="1744622"/>
              <a:ext cx="570247" cy="8009"/>
            </a:xfrm>
            <a:prstGeom prst="straightConnector1">
              <a:avLst/>
            </a:prstGeom>
            <a:ln w="2413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CF221D-ADB3-153B-22AE-F11A1136C728}"/>
                </a:ext>
              </a:extLst>
            </p:cNvPr>
            <p:cNvSpPr txBox="1"/>
            <p:nvPr/>
          </p:nvSpPr>
          <p:spPr>
            <a:xfrm>
              <a:off x="3769185" y="1099290"/>
              <a:ext cx="18842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Load controlled</a:t>
              </a:r>
            </a:p>
            <a:p>
              <a:r>
                <a:rPr lang="en-GB" sz="1600" dirty="0"/>
                <a:t>(analysis 1)</a:t>
              </a:r>
              <a:endParaRPr lang="en-IN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E0385-FE36-8AE5-A79C-247E3FC1329F}"/>
                </a:ext>
              </a:extLst>
            </p:cNvPr>
            <p:cNvSpPr txBox="1"/>
            <p:nvPr/>
          </p:nvSpPr>
          <p:spPr>
            <a:xfrm>
              <a:off x="5410899" y="1122333"/>
              <a:ext cx="222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Arc length (analysis 2)</a:t>
              </a:r>
              <a:endParaRPr lang="en-IN" sz="16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3FDBDD-6D54-1A77-9DAE-6797245FEC41}"/>
              </a:ext>
            </a:extLst>
          </p:cNvPr>
          <p:cNvSpPr txBox="1"/>
          <p:nvPr/>
        </p:nvSpPr>
        <p:spPr>
          <a:xfrm>
            <a:off x="5184859" y="2213237"/>
            <a:ext cx="412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Regular newton Raphson is used as iterative method.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81EF65-4E04-A862-5EF1-9BBF317DD7EA}"/>
              </a:ext>
            </a:extLst>
          </p:cNvPr>
          <p:cNvSpPr txBox="1">
            <a:spLocks/>
          </p:cNvSpPr>
          <p:nvPr/>
        </p:nvSpPr>
        <p:spPr>
          <a:xfrm>
            <a:off x="838200" y="-6820"/>
            <a:ext cx="10515600" cy="944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GB" sz="4000" i="1" dirty="0">
                <a:latin typeface="+mn-lt"/>
              </a:rPr>
              <a:t>Modelling - Nonlinear analysis</a:t>
            </a:r>
            <a:endParaRPr lang="en-IN" sz="4000" i="1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8F300-E8D3-94CE-3DD8-1D55EE2071B4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96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24"/>
    </mc:Choice>
    <mc:Fallback xmlns="">
      <p:transition spd="slow" advTm="48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0A60-9702-ECBC-7159-E2E97911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0" y="-14930"/>
            <a:ext cx="10515600" cy="944563"/>
          </a:xfrm>
        </p:spPr>
        <p:txBody>
          <a:bodyPr>
            <a:normAutofit/>
          </a:bodyPr>
          <a:lstStyle/>
          <a:p>
            <a:r>
              <a:rPr lang="en-GB" sz="4000" i="1" dirty="0">
                <a:latin typeface="+mn-lt"/>
              </a:rPr>
              <a:t>Modelling - Results</a:t>
            </a:r>
            <a:endParaRPr lang="en-IN" sz="4000" i="1" dirty="0">
              <a:latin typeface="+mn-lt"/>
            </a:endParaRPr>
          </a:p>
        </p:txBody>
      </p:sp>
      <p:pic>
        <p:nvPicPr>
          <p:cNvPr id="6" name="Content Placeholder 5" descr="A machine with a white object on it">
            <a:extLst>
              <a:ext uri="{FF2B5EF4-FFF2-40B4-BE49-F238E27FC236}">
                <a16:creationId xmlns:a16="http://schemas.microsoft.com/office/drawing/2014/main" id="{1783C16A-6CC9-AE93-9DE7-EDF9E6A54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7" y="1433041"/>
            <a:ext cx="3334327" cy="19583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565A8-A307-9A40-D0A8-735C938D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08C86A-318A-0448-BF83-9D0E677BA7E6}"/>
              </a:ext>
            </a:extLst>
          </p:cNvPr>
          <p:cNvGrpSpPr/>
          <p:nvPr/>
        </p:nvGrpSpPr>
        <p:grpSpPr>
          <a:xfrm>
            <a:off x="4539494" y="1248545"/>
            <a:ext cx="3916220" cy="1629645"/>
            <a:chOff x="4115824" y="1418752"/>
            <a:chExt cx="3916220" cy="16296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D446C8-4BB2-BEE6-ACCC-AAB35B7A5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549" r="2439" b="17996"/>
            <a:stretch/>
          </p:blipFill>
          <p:spPr>
            <a:xfrm>
              <a:off x="4115824" y="1418752"/>
              <a:ext cx="3916220" cy="162964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08A844-447E-2545-881B-326B8CF7A98D}"/>
                </a:ext>
              </a:extLst>
            </p:cNvPr>
            <p:cNvSpPr/>
            <p:nvPr/>
          </p:nvSpPr>
          <p:spPr>
            <a:xfrm>
              <a:off x="5953907" y="2159473"/>
              <a:ext cx="240145" cy="69355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222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3333C17-1ADA-F66B-7E79-37E03E8977FA}"/>
              </a:ext>
            </a:extLst>
          </p:cNvPr>
          <p:cNvSpPr/>
          <p:nvPr/>
        </p:nvSpPr>
        <p:spPr>
          <a:xfrm>
            <a:off x="8794427" y="2125621"/>
            <a:ext cx="646544" cy="4296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460916-EBF8-E2D5-C475-B71D06956D6D}"/>
              </a:ext>
            </a:extLst>
          </p:cNvPr>
          <p:cNvGrpSpPr/>
          <p:nvPr/>
        </p:nvGrpSpPr>
        <p:grpSpPr>
          <a:xfrm>
            <a:off x="9768672" y="1277201"/>
            <a:ext cx="2410691" cy="4666593"/>
            <a:chOff x="9768672" y="1277201"/>
            <a:chExt cx="2410691" cy="46665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0B8759-947A-BD70-B2BE-CAF5A16EEACC}"/>
                </a:ext>
              </a:extLst>
            </p:cNvPr>
            <p:cNvGrpSpPr/>
            <p:nvPr/>
          </p:nvGrpSpPr>
          <p:grpSpPr>
            <a:xfrm>
              <a:off x="9841428" y="1277201"/>
              <a:ext cx="2110252" cy="3165691"/>
              <a:chOff x="7324436" y="1671596"/>
              <a:chExt cx="2495665" cy="3743869"/>
            </a:xfrm>
          </p:grpSpPr>
          <p:pic>
            <p:nvPicPr>
              <p:cNvPr id="13" name="Picture 12" descr="A grid with black dots and numbers">
                <a:extLst>
                  <a:ext uri="{FF2B5EF4-FFF2-40B4-BE49-F238E27FC236}">
                    <a16:creationId xmlns:a16="http://schemas.microsoft.com/office/drawing/2014/main" id="{B28AB837-56B0-2BF6-4A46-54DD430CF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61"/>
              <a:stretch/>
            </p:blipFill>
            <p:spPr>
              <a:xfrm>
                <a:off x="7324436" y="1948872"/>
                <a:ext cx="2495665" cy="346659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C646581-806F-2958-A536-FB2F7089D10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7937" y="1671596"/>
                    <a:ext cx="8405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oMath>
                      </m:oMathPara>
                    </a14:m>
                    <a:endParaRPr lang="en-IN" b="1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C646581-806F-2958-A536-FB2F7089D1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937" y="1671596"/>
                    <a:ext cx="84050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0B8DA74-67FB-3510-87E6-CCFF0DC8172D}"/>
                      </a:ext>
                    </a:extLst>
                  </p:cNvPr>
                  <p:cNvSpPr txBox="1"/>
                  <p:nvPr/>
                </p:nvSpPr>
                <p:spPr>
                  <a:xfrm>
                    <a:off x="8660933" y="1671596"/>
                    <a:ext cx="8405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oMath>
                      </m:oMathPara>
                    </a14:m>
                    <a:endParaRPr lang="en-IN" b="1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0B8DA74-67FB-3510-87E6-CCFF0DC817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0933" y="1671596"/>
                    <a:ext cx="84050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B00D256-4267-BB97-A5F5-21922BC4F3DD}"/>
                      </a:ext>
                    </a:extLst>
                  </p:cNvPr>
                  <p:cNvSpPr txBox="1"/>
                  <p:nvPr/>
                </p:nvSpPr>
                <p:spPr>
                  <a:xfrm>
                    <a:off x="8139079" y="1671596"/>
                    <a:ext cx="8405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oMath>
                      </m:oMathPara>
                    </a14:m>
                    <a:endParaRPr lang="en-IN" b="1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B00D256-4267-BB97-A5F5-21922BC4F3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9079" y="1671596"/>
                    <a:ext cx="84050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62C274-11E5-3C21-FF22-90EEAB0F210F}"/>
                </a:ext>
              </a:extLst>
            </p:cNvPr>
            <p:cNvSpPr/>
            <p:nvPr/>
          </p:nvSpPr>
          <p:spPr>
            <a:xfrm>
              <a:off x="10750984" y="4099059"/>
              <a:ext cx="269264" cy="31229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747525-4602-EF04-BA70-E09BB99685E4}"/>
                </a:ext>
              </a:extLst>
            </p:cNvPr>
            <p:cNvSpPr txBox="1"/>
            <p:nvPr/>
          </p:nvSpPr>
          <p:spPr>
            <a:xfrm>
              <a:off x="9768672" y="5020464"/>
              <a:ext cx="24106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This nodal deflection corresponds to the reading of L1, L2, L3</a:t>
              </a:r>
              <a:endParaRPr lang="en-IN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19B817-5D91-3265-E8A0-E89FFE0B5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5616" y="4504963"/>
              <a:ext cx="0" cy="4534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Picture 24" descr="A graph showing a load and mid span deflection&#10;&#10;Description automatically generated">
            <a:extLst>
              <a:ext uri="{FF2B5EF4-FFF2-40B4-BE49-F238E27FC236}">
                <a16:creationId xmlns:a16="http://schemas.microsoft.com/office/drawing/2014/main" id="{DD3ECE43-3F93-3F37-F1A0-049457436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0" y="3391424"/>
            <a:ext cx="3685310" cy="245687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A53E577-EA87-604B-5F8D-57F06CA166E1}"/>
              </a:ext>
            </a:extLst>
          </p:cNvPr>
          <p:cNvGrpSpPr/>
          <p:nvPr/>
        </p:nvGrpSpPr>
        <p:grpSpPr>
          <a:xfrm>
            <a:off x="4695022" y="2933504"/>
            <a:ext cx="4104828" cy="3018776"/>
            <a:chOff x="7622044" y="3052175"/>
            <a:chExt cx="4104828" cy="3018776"/>
          </a:xfrm>
        </p:grpSpPr>
        <p:pic>
          <p:nvPicPr>
            <p:cNvPr id="29" name="Picture 28" descr="A graph showing the difference between mid span deflection and mid span deflection">
              <a:extLst>
                <a:ext uri="{FF2B5EF4-FFF2-40B4-BE49-F238E27FC236}">
                  <a16:creationId xmlns:a16="http://schemas.microsoft.com/office/drawing/2014/main" id="{21B07E85-8E45-3517-FF1C-8523E05D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2044" y="3460137"/>
              <a:ext cx="3916221" cy="26108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A88709-D58C-74E0-FF48-A6FA2EEA5631}"/>
                </a:ext>
              </a:extLst>
            </p:cNvPr>
            <p:cNvSpPr txBox="1"/>
            <p:nvPr/>
          </p:nvSpPr>
          <p:spPr>
            <a:xfrm>
              <a:off x="9009368" y="3052175"/>
              <a:ext cx="2717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BB7364E-2904-8431-F80C-C332F3E78149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5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57"/>
    </mc:Choice>
    <mc:Fallback xmlns="">
      <p:transition spd="slow" advTm="3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9281-8C88-E5D3-EEA7-DDC61206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10515600" cy="944563"/>
          </a:xfrm>
        </p:spPr>
        <p:txBody>
          <a:bodyPr/>
          <a:lstStyle/>
          <a:p>
            <a:r>
              <a:rPr lang="en-GB" i="1" dirty="0">
                <a:latin typeface="+mn-lt"/>
              </a:rPr>
              <a:t>Load controlled vs displacement controlled</a:t>
            </a:r>
            <a:endParaRPr lang="en-IN" i="1" dirty="0">
              <a:latin typeface="+mn-lt"/>
            </a:endParaRPr>
          </a:p>
        </p:txBody>
      </p:sp>
      <p:pic>
        <p:nvPicPr>
          <p:cNvPr id="8" name="Content Placeholder 7" descr="A graph showing a load deflection">
            <a:extLst>
              <a:ext uri="{FF2B5EF4-FFF2-40B4-BE49-F238E27FC236}">
                <a16:creationId xmlns:a16="http://schemas.microsoft.com/office/drawing/2014/main" id="{96254D7B-E063-DB95-A607-8A63F9CEA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5" y="2599225"/>
            <a:ext cx="4685889" cy="315772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293C4-D596-A672-AC83-BBFBE553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AB51E-9D70-48E2-6F23-3262DD0EC0E4}"/>
              </a:ext>
            </a:extLst>
          </p:cNvPr>
          <p:cNvSpPr txBox="1"/>
          <p:nvPr/>
        </p:nvSpPr>
        <p:spPr>
          <a:xfrm>
            <a:off x="626558" y="1460101"/>
            <a:ext cx="3098898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Load vs Displacement controlled analysis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EBB735-F6E2-1B4D-FA55-B09223F0B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494" y="4083947"/>
            <a:ext cx="3692704" cy="131406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1FB38DA-2A8B-90A3-1C36-6E4848312B07}"/>
              </a:ext>
            </a:extLst>
          </p:cNvPr>
          <p:cNvGrpSpPr/>
          <p:nvPr/>
        </p:nvGrpSpPr>
        <p:grpSpPr>
          <a:xfrm>
            <a:off x="6323862" y="2007672"/>
            <a:ext cx="3759331" cy="1268917"/>
            <a:chOff x="6278237" y="1977278"/>
            <a:chExt cx="4016871" cy="1355847"/>
          </a:xfrm>
        </p:grpSpPr>
        <p:pic>
          <p:nvPicPr>
            <p:cNvPr id="12" name="Picture 11" descr="A rainbow colored curved object">
              <a:extLst>
                <a:ext uri="{FF2B5EF4-FFF2-40B4-BE49-F238E27FC236}">
                  <a16:creationId xmlns:a16="http://schemas.microsoft.com/office/drawing/2014/main" id="{80EB444D-194D-C298-6734-C46907479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71"/>
            <a:stretch/>
          </p:blipFill>
          <p:spPr>
            <a:xfrm>
              <a:off x="6278237" y="1996492"/>
              <a:ext cx="3337596" cy="1336633"/>
            </a:xfrm>
            <a:prstGeom prst="rect">
              <a:avLst/>
            </a:prstGeom>
            <a:ln w="22225">
              <a:solidFill>
                <a:schemeClr val="bg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189D35-36A4-540D-FBBE-BAB6633C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21104" y="1977278"/>
              <a:ext cx="674004" cy="124389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FCC0AF0-4C97-01E0-41A2-E47D4A910EA8}"/>
              </a:ext>
            </a:extLst>
          </p:cNvPr>
          <p:cNvSpPr/>
          <p:nvPr/>
        </p:nvSpPr>
        <p:spPr>
          <a:xfrm>
            <a:off x="6256662" y="1904436"/>
            <a:ext cx="3759331" cy="1337122"/>
          </a:xfrm>
          <a:prstGeom prst="rect">
            <a:avLst/>
          </a:prstGeom>
          <a:solidFill>
            <a:schemeClr val="accent1">
              <a:alpha val="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00282B-9529-18D6-2B1C-691DF614410D}"/>
              </a:ext>
            </a:extLst>
          </p:cNvPr>
          <p:cNvSpPr txBox="1"/>
          <p:nvPr/>
        </p:nvSpPr>
        <p:spPr>
          <a:xfrm>
            <a:off x="6785096" y="1437309"/>
            <a:ext cx="29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Displacement control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B0852-506A-0950-2F39-18DF60F1E960}"/>
              </a:ext>
            </a:extLst>
          </p:cNvPr>
          <p:cNvSpPr txBox="1"/>
          <p:nvPr/>
        </p:nvSpPr>
        <p:spPr>
          <a:xfrm>
            <a:off x="7252116" y="3530596"/>
            <a:ext cx="293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 control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732F7F-1BC6-EEA0-01AA-DC46EC1CEBC3}"/>
              </a:ext>
            </a:extLst>
          </p:cNvPr>
          <p:cNvSpPr txBox="1"/>
          <p:nvPr/>
        </p:nvSpPr>
        <p:spPr>
          <a:xfrm>
            <a:off x="10307274" y="1737643"/>
            <a:ext cx="169781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Strain is more localized in the neighbouring elements than the middle elements.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FBD96-D555-7FF1-9BBE-CA83D74AEC38}"/>
              </a:ext>
            </a:extLst>
          </p:cNvPr>
          <p:cNvSpPr txBox="1"/>
          <p:nvPr/>
        </p:nvSpPr>
        <p:spPr>
          <a:xfrm>
            <a:off x="10283676" y="4141974"/>
            <a:ext cx="17214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Strain is more localized in the middle elements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5D0E8-28C7-5ADE-876B-83A9AA39B17C}"/>
              </a:ext>
            </a:extLst>
          </p:cNvPr>
          <p:cNvSpPr/>
          <p:nvPr/>
        </p:nvSpPr>
        <p:spPr>
          <a:xfrm>
            <a:off x="7842479" y="2043636"/>
            <a:ext cx="186917" cy="588345"/>
          </a:xfrm>
          <a:prstGeom prst="rect">
            <a:avLst/>
          </a:prstGeom>
          <a:solidFill>
            <a:schemeClr val="accent1">
              <a:alpha val="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663EC-FCED-7146-7E7B-2D2A101225B1}"/>
              </a:ext>
            </a:extLst>
          </p:cNvPr>
          <p:cNvSpPr/>
          <p:nvPr/>
        </p:nvSpPr>
        <p:spPr>
          <a:xfrm>
            <a:off x="7792206" y="4615963"/>
            <a:ext cx="186917" cy="588345"/>
          </a:xfrm>
          <a:prstGeom prst="rect">
            <a:avLst/>
          </a:prstGeom>
          <a:solidFill>
            <a:schemeClr val="accent1">
              <a:alpha val="0"/>
            </a:schemeClr>
          </a:solidFill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close-up of a white wall">
            <a:extLst>
              <a:ext uri="{FF2B5EF4-FFF2-40B4-BE49-F238E27FC236}">
                <a16:creationId xmlns:a16="http://schemas.microsoft.com/office/drawing/2014/main" id="{D2B31886-4BAB-975A-C481-85F8891C18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2" y="2410747"/>
            <a:ext cx="3478373" cy="3462454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4CCC032D-31E5-4A3D-8143-78193488762E}"/>
              </a:ext>
            </a:extLst>
          </p:cNvPr>
          <p:cNvSpPr/>
          <p:nvPr/>
        </p:nvSpPr>
        <p:spPr>
          <a:xfrm>
            <a:off x="4682836" y="4525818"/>
            <a:ext cx="1006764" cy="5172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83D78A-9894-53BC-8831-B4A7CD7C0277}"/>
              </a:ext>
            </a:extLst>
          </p:cNvPr>
          <p:cNvSpPr txBox="1"/>
          <p:nvPr/>
        </p:nvSpPr>
        <p:spPr>
          <a:xfrm>
            <a:off x="4458755" y="3427186"/>
            <a:ext cx="142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476C51-0B29-F278-9739-9773B8F72EF6}"/>
              </a:ext>
            </a:extLst>
          </p:cNvPr>
          <p:cNvSpPr txBox="1"/>
          <p:nvPr/>
        </p:nvSpPr>
        <p:spPr>
          <a:xfrm>
            <a:off x="4528292" y="3445407"/>
            <a:ext cx="1755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Middle crack in the experiment</a:t>
            </a:r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502B9-114A-E898-63A3-424569693C23}"/>
              </a:ext>
            </a:extLst>
          </p:cNvPr>
          <p:cNvSpPr txBox="1"/>
          <p:nvPr/>
        </p:nvSpPr>
        <p:spPr>
          <a:xfrm>
            <a:off x="10587743" y="23070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195BA-5B66-5C8C-1A2D-5615D74AE5F8}"/>
              </a:ext>
            </a:extLst>
          </p:cNvPr>
          <p:cNvSpPr txBox="1"/>
          <p:nvPr/>
        </p:nvSpPr>
        <p:spPr>
          <a:xfrm>
            <a:off x="6446982" y="5588000"/>
            <a:ext cx="383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Load controlled analysis along with arc length method is adopted</a:t>
            </a:r>
            <a:endParaRPr lang="en-I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9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51"/>
    </mc:Choice>
    <mc:Fallback xmlns="">
      <p:transition spd="slow" advTm="46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8" grpId="0" animBg="1"/>
      <p:bldP spid="30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68B5C-CF8C-6617-13F5-91467742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D5EC9E-A282-8445-47B5-43B59002A198}"/>
              </a:ext>
            </a:extLst>
          </p:cNvPr>
          <p:cNvGrpSpPr/>
          <p:nvPr/>
        </p:nvGrpSpPr>
        <p:grpSpPr>
          <a:xfrm>
            <a:off x="143271" y="770822"/>
            <a:ext cx="4104828" cy="3018776"/>
            <a:chOff x="995218" y="989514"/>
            <a:chExt cx="4104828" cy="3018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E6E18B-9359-5605-15D3-28B0DE942FDA}"/>
                </a:ext>
              </a:extLst>
            </p:cNvPr>
            <p:cNvGrpSpPr/>
            <p:nvPr/>
          </p:nvGrpSpPr>
          <p:grpSpPr>
            <a:xfrm>
              <a:off x="995218" y="989514"/>
              <a:ext cx="4104828" cy="3018776"/>
              <a:chOff x="7622044" y="3052175"/>
              <a:chExt cx="4104828" cy="3018776"/>
            </a:xfrm>
          </p:grpSpPr>
          <p:pic>
            <p:nvPicPr>
              <p:cNvPr id="13" name="Picture 12" descr="A graph showing the difference between mid span deflection and mid span deflection">
                <a:extLst>
                  <a:ext uri="{FF2B5EF4-FFF2-40B4-BE49-F238E27FC236}">
                    <a16:creationId xmlns:a16="http://schemas.microsoft.com/office/drawing/2014/main" id="{19B04E0A-D51D-1126-F87D-490FEA737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2044" y="3460137"/>
                <a:ext cx="3916221" cy="2610814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18F732-D9B9-81C1-CAA4-A3F4DEC16150}"/>
                  </a:ext>
                </a:extLst>
              </p:cNvPr>
              <p:cNvSpPr txBox="1"/>
              <p:nvPr/>
            </p:nvSpPr>
            <p:spPr>
              <a:xfrm>
                <a:off x="9009368" y="3052175"/>
                <a:ext cx="27175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27ADC8-5578-8568-B7EC-5850C6675F50}"/>
                </a:ext>
              </a:extLst>
            </p:cNvPr>
            <p:cNvSpPr/>
            <p:nvPr/>
          </p:nvSpPr>
          <p:spPr>
            <a:xfrm>
              <a:off x="2223434" y="2139220"/>
              <a:ext cx="157018" cy="13957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576DCC-D6FE-7B30-C5E3-B3179786928A}"/>
                </a:ext>
              </a:extLst>
            </p:cNvPr>
            <p:cNvSpPr/>
            <p:nvPr/>
          </p:nvSpPr>
          <p:spPr>
            <a:xfrm>
              <a:off x="3278470" y="1827025"/>
              <a:ext cx="157018" cy="13957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314C1D-396C-EC4B-5508-10F991118EA1}"/>
                </a:ext>
              </a:extLst>
            </p:cNvPr>
            <p:cNvSpPr/>
            <p:nvPr/>
          </p:nvSpPr>
          <p:spPr>
            <a:xfrm>
              <a:off x="2631772" y="1934611"/>
              <a:ext cx="157018" cy="13957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0073D-F813-1991-F866-13E591D30234}"/>
                </a:ext>
              </a:extLst>
            </p:cNvPr>
            <p:cNvSpPr txBox="1"/>
            <p:nvPr/>
          </p:nvSpPr>
          <p:spPr>
            <a:xfrm>
              <a:off x="2137914" y="1769888"/>
              <a:ext cx="31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FD3352-3F7B-46BA-C6A9-1B8FF6077589}"/>
                </a:ext>
              </a:extLst>
            </p:cNvPr>
            <p:cNvSpPr txBox="1"/>
            <p:nvPr/>
          </p:nvSpPr>
          <p:spPr>
            <a:xfrm>
              <a:off x="3197871" y="1523688"/>
              <a:ext cx="31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</a:t>
              </a:r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488EE4-EDC5-903C-35FB-F6B5B7071287}"/>
                </a:ext>
              </a:extLst>
            </p:cNvPr>
            <p:cNvSpPr txBox="1"/>
            <p:nvPr/>
          </p:nvSpPr>
          <p:spPr>
            <a:xfrm>
              <a:off x="2613119" y="1523688"/>
              <a:ext cx="31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</a:t>
              </a:r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0BEAB7-1E89-EAA2-42EF-249AF44CE4D9}"/>
              </a:ext>
            </a:extLst>
          </p:cNvPr>
          <p:cNvGrpSpPr/>
          <p:nvPr/>
        </p:nvGrpSpPr>
        <p:grpSpPr>
          <a:xfrm>
            <a:off x="4246476" y="4478412"/>
            <a:ext cx="3498453" cy="1252898"/>
            <a:chOff x="207013" y="4395686"/>
            <a:chExt cx="3582627" cy="140051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B68E14-CDB7-1C81-1BB7-9CDE3DD0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013" y="4412894"/>
              <a:ext cx="3561219" cy="138331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3F3768-FF73-8E39-280C-DBE33DF2AC3C}"/>
                </a:ext>
              </a:extLst>
            </p:cNvPr>
            <p:cNvSpPr txBox="1"/>
            <p:nvPr/>
          </p:nvSpPr>
          <p:spPr>
            <a:xfrm>
              <a:off x="368536" y="4395686"/>
              <a:ext cx="3421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Principal strain contour at C</a:t>
              </a:r>
              <a:endParaRPr lang="en-IN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DB487D-B4A0-C2DD-A6CC-F83F435FE135}"/>
              </a:ext>
            </a:extLst>
          </p:cNvPr>
          <p:cNvGrpSpPr/>
          <p:nvPr/>
        </p:nvGrpSpPr>
        <p:grpSpPr>
          <a:xfrm>
            <a:off x="8414494" y="4433223"/>
            <a:ext cx="3228179" cy="1216126"/>
            <a:chOff x="4149008" y="3695429"/>
            <a:chExt cx="3683641" cy="15207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44B174B-47C5-B502-5005-71BD6104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9008" y="3744829"/>
              <a:ext cx="3683641" cy="147138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69A0A9-4522-5102-063E-FF6721607210}"/>
                </a:ext>
              </a:extLst>
            </p:cNvPr>
            <p:cNvSpPr txBox="1"/>
            <p:nvPr/>
          </p:nvSpPr>
          <p:spPr>
            <a:xfrm>
              <a:off x="4149008" y="3695429"/>
              <a:ext cx="3421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Principal stress contour at C</a:t>
              </a:r>
              <a:endParaRPr lang="en-IN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614D00-9F27-FCDA-9F29-69387F43E4FC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200C17D-65D8-7585-CFD4-565F21F8BC00}"/>
              </a:ext>
            </a:extLst>
          </p:cNvPr>
          <p:cNvSpPr txBox="1">
            <a:spLocks/>
          </p:cNvSpPr>
          <p:nvPr/>
        </p:nvSpPr>
        <p:spPr>
          <a:xfrm>
            <a:off x="967074" y="39820"/>
            <a:ext cx="10515600" cy="944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GB" sz="4000" i="1" dirty="0">
                <a:latin typeface="+mn-lt"/>
              </a:rPr>
              <a:t>Modelling – Stress, Strain contours</a:t>
            </a:r>
            <a:endParaRPr lang="en-IN" sz="4000" i="1" dirty="0">
              <a:latin typeface="+mn-lt"/>
            </a:endParaRPr>
          </a:p>
        </p:txBody>
      </p:sp>
      <p:pic>
        <p:nvPicPr>
          <p:cNvPr id="31" name="Picture 30" descr="A close-up of a white wall">
            <a:extLst>
              <a:ext uri="{FF2B5EF4-FFF2-40B4-BE49-F238E27FC236}">
                <a16:creationId xmlns:a16="http://schemas.microsoft.com/office/drawing/2014/main" id="{D161C378-5DC6-759A-EFAC-C5E3434FA3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"/>
          <a:stretch/>
        </p:blipFill>
        <p:spPr>
          <a:xfrm>
            <a:off x="759301" y="3915810"/>
            <a:ext cx="2684159" cy="22452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0F96356-15A0-E557-C501-88904483C5DC}"/>
              </a:ext>
            </a:extLst>
          </p:cNvPr>
          <p:cNvGrpSpPr/>
          <p:nvPr/>
        </p:nvGrpSpPr>
        <p:grpSpPr>
          <a:xfrm>
            <a:off x="4235135" y="1076803"/>
            <a:ext cx="3509794" cy="1355507"/>
            <a:chOff x="4063491" y="1998781"/>
            <a:chExt cx="3662993" cy="141467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954BF6C-92AB-E0A9-44A7-E52C8331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3491" y="1998781"/>
              <a:ext cx="3662993" cy="1414673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D9A269-0821-3AF7-F423-435FAC10AAB4}"/>
                </a:ext>
              </a:extLst>
            </p:cNvPr>
            <p:cNvSpPr txBox="1"/>
            <p:nvPr/>
          </p:nvSpPr>
          <p:spPr>
            <a:xfrm>
              <a:off x="4282502" y="2035695"/>
              <a:ext cx="3421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Principal strain contour at A</a:t>
              </a:r>
              <a:endParaRPr lang="en-IN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1B7ACC-4DCE-F6ED-D7DD-C2BEBC604E29}"/>
              </a:ext>
            </a:extLst>
          </p:cNvPr>
          <p:cNvGrpSpPr/>
          <p:nvPr/>
        </p:nvGrpSpPr>
        <p:grpSpPr>
          <a:xfrm>
            <a:off x="8285420" y="1063492"/>
            <a:ext cx="3138182" cy="1315651"/>
            <a:chOff x="7971702" y="1956550"/>
            <a:chExt cx="3475108" cy="145690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84DABB-1106-CF7F-7D46-3B6AE2E6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78952" y="1971290"/>
              <a:ext cx="3365051" cy="1442164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F57F67-BE6B-0B4A-6699-4BD49671F047}"/>
                </a:ext>
              </a:extLst>
            </p:cNvPr>
            <p:cNvSpPr txBox="1"/>
            <p:nvPr/>
          </p:nvSpPr>
          <p:spPr>
            <a:xfrm>
              <a:off x="7971702" y="1956550"/>
              <a:ext cx="3475108" cy="4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Principal stress contour at A</a:t>
              </a:r>
              <a:endParaRPr lang="en-IN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CFA15B-965E-2E36-1AF5-2523C5C04E2D}"/>
              </a:ext>
            </a:extLst>
          </p:cNvPr>
          <p:cNvGrpSpPr/>
          <p:nvPr/>
        </p:nvGrpSpPr>
        <p:grpSpPr>
          <a:xfrm>
            <a:off x="4246476" y="2812059"/>
            <a:ext cx="3491452" cy="1286604"/>
            <a:chOff x="4048737" y="4311142"/>
            <a:chExt cx="3744133" cy="138811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4DBE1E5-60AA-E9DF-A848-AC68FF74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48737" y="4311142"/>
              <a:ext cx="3744133" cy="138811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006CE7-8211-1869-F331-1F2553FAC037}"/>
                </a:ext>
              </a:extLst>
            </p:cNvPr>
            <p:cNvSpPr txBox="1"/>
            <p:nvPr/>
          </p:nvSpPr>
          <p:spPr>
            <a:xfrm>
              <a:off x="4210252" y="4372849"/>
              <a:ext cx="3421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Principal strain contour at B</a:t>
              </a:r>
              <a:endParaRPr lang="en-IN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16E6E7-A125-C7BF-E42B-36F7A2C43622}"/>
              </a:ext>
            </a:extLst>
          </p:cNvPr>
          <p:cNvGrpSpPr/>
          <p:nvPr/>
        </p:nvGrpSpPr>
        <p:grpSpPr>
          <a:xfrm>
            <a:off x="8321105" y="2707797"/>
            <a:ext cx="3161128" cy="1346041"/>
            <a:chOff x="8041536" y="4363309"/>
            <a:chExt cx="3446119" cy="138998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43A126-8B4A-C2CE-BD6A-DFCA6F157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22603" y="4363309"/>
              <a:ext cx="3365052" cy="1389983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AC709D-46EE-B2C5-2CA2-0E35433518DF}"/>
                </a:ext>
              </a:extLst>
            </p:cNvPr>
            <p:cNvSpPr txBox="1"/>
            <p:nvPr/>
          </p:nvSpPr>
          <p:spPr>
            <a:xfrm>
              <a:off x="8041536" y="4386588"/>
              <a:ext cx="3421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Principal stress contour at B</a:t>
              </a:r>
              <a:endParaRPr lang="en-IN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4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8"/>
    </mc:Choice>
    <mc:Fallback xmlns="">
      <p:transition spd="slow" advTm="6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512E-A0D5-6897-47BE-EEBDF180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46" y="-7272"/>
            <a:ext cx="10515600" cy="944563"/>
          </a:xfrm>
        </p:spPr>
        <p:txBody>
          <a:bodyPr>
            <a:normAutofit/>
          </a:bodyPr>
          <a:lstStyle/>
          <a:p>
            <a:r>
              <a:rPr lang="en-GB" sz="4000" i="1" dirty="0">
                <a:latin typeface="+mn-lt"/>
              </a:rPr>
              <a:t>Modelling – Rate effect</a:t>
            </a:r>
            <a:endParaRPr lang="en-IN" sz="4000" i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93A8B-9906-BAB6-F9DC-C67A383C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E398F-A61A-A14C-A851-9AA9200B6A9F}"/>
              </a:ext>
            </a:extLst>
          </p:cNvPr>
          <p:cNvSpPr txBox="1"/>
          <p:nvPr/>
        </p:nvSpPr>
        <p:spPr>
          <a:xfrm>
            <a:off x="327646" y="1771336"/>
            <a:ext cx="2104920" cy="9233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Notched beam test with standard CMOD rate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20AAE34-C8D5-3BB8-9A53-05F170313BC5}"/>
              </a:ext>
            </a:extLst>
          </p:cNvPr>
          <p:cNvSpPr/>
          <p:nvPr/>
        </p:nvSpPr>
        <p:spPr>
          <a:xfrm>
            <a:off x="2647554" y="2064376"/>
            <a:ext cx="65578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6D6AF-3B10-A953-3F93-D55E61113EE5}"/>
              </a:ext>
            </a:extLst>
          </p:cNvPr>
          <p:cNvSpPr txBox="1"/>
          <p:nvPr/>
        </p:nvSpPr>
        <p:spPr>
          <a:xfrm>
            <a:off x="3480526" y="1759217"/>
            <a:ext cx="2104920" cy="9233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Tensile constitutive law from inverse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1410698-A8C9-379C-348C-E123C2F32AD4}"/>
              </a:ext>
            </a:extLst>
          </p:cNvPr>
          <p:cNvSpPr/>
          <p:nvPr/>
        </p:nvSpPr>
        <p:spPr>
          <a:xfrm>
            <a:off x="8692935" y="1957963"/>
            <a:ext cx="65578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2DFB7-1CC6-BDC7-EC4F-626216E92A08}"/>
              </a:ext>
            </a:extLst>
          </p:cNvPr>
          <p:cNvSpPr txBox="1"/>
          <p:nvPr/>
        </p:nvSpPr>
        <p:spPr>
          <a:xfrm>
            <a:off x="6503368" y="1736503"/>
            <a:ext cx="2104920" cy="120032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Modify the constitutive law for different CMOD rates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35E9172-8670-E0EE-9726-9BA8FF4A2F81}"/>
              </a:ext>
            </a:extLst>
          </p:cNvPr>
          <p:cNvSpPr/>
          <p:nvPr/>
        </p:nvSpPr>
        <p:spPr>
          <a:xfrm>
            <a:off x="5716516" y="2016878"/>
            <a:ext cx="65578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B9716-C971-A5DF-73E0-99DA510060D8}"/>
              </a:ext>
            </a:extLst>
          </p:cNvPr>
          <p:cNvSpPr txBox="1"/>
          <p:nvPr/>
        </p:nvSpPr>
        <p:spPr>
          <a:xfrm>
            <a:off x="9572229" y="1913864"/>
            <a:ext cx="2104920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Input for tunnel model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D3DBDA-BCFD-E8FA-367F-36AFF4C6762D}"/>
                  </a:ext>
                </a:extLst>
              </p:cNvPr>
              <p:cNvSpPr txBox="1"/>
              <p:nvPr/>
            </p:nvSpPr>
            <p:spPr>
              <a:xfrm>
                <a:off x="-297528" y="3043411"/>
                <a:ext cx="3195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𝑪𝑴𝑶𝑫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𝑪𝑻𝑶𝑫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D3DBDA-BCFD-E8FA-367F-36AFF4C67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528" y="3043411"/>
                <a:ext cx="31957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76C7A-1C1B-80B5-3B76-D22CA5067AA9}"/>
                  </a:ext>
                </a:extLst>
              </p:cNvPr>
              <p:cNvSpPr txBox="1"/>
              <p:nvPr/>
            </p:nvSpPr>
            <p:spPr>
              <a:xfrm>
                <a:off x="-530420" y="3982129"/>
                <a:ext cx="4650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IN" b="1" i="1" baseline="-2500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b="1" i="1" baseline="-250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1" i="1" baseline="-250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IN" b="1" i="1" baseline="-2500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IN" b="1" i="1" baseline="-25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1" i="1" baseline="-25000">
                          <a:latin typeface="Cambria Math" panose="02040503050406030204" pitchFamily="18" charset="0"/>
                        </a:rPr>
                        <m:t>𝒔𝒕𝒅</m:t>
                      </m:r>
                      <m:r>
                        <a:rPr lang="en-GB" b="1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𝒎</m:t>
                      </m:r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IN" b="1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𝑪𝑻𝑶𝑫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IN" b="1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76C7A-1C1B-80B5-3B76-D22CA5067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420" y="3982129"/>
                <a:ext cx="465099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6338B7-B84E-27D8-2466-1CF3BD91E293}"/>
                  </a:ext>
                </a:extLst>
              </p:cNvPr>
              <p:cNvSpPr txBox="1"/>
              <p:nvPr/>
            </p:nvSpPr>
            <p:spPr>
              <a:xfrm>
                <a:off x="7016354" y="3286556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baseline="-250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baseline="-2500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baseline="-25000" dirty="0"/>
                  <a:t> </a:t>
                </a:r>
                <a:r>
                  <a:rPr lang="en-IN" dirty="0"/>
                  <a:t>= tensile strength of concrete at the CTOD rate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6338B7-B84E-27D8-2466-1CF3BD91E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354" y="3286556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l="-300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FB24AB-9E05-6FB0-5BB8-1AABA5E944EF}"/>
                  </a:ext>
                </a:extLst>
              </p:cNvPr>
              <p:cNvSpPr txBox="1"/>
              <p:nvPr/>
            </p:nvSpPr>
            <p:spPr>
              <a:xfrm>
                <a:off x="7016354" y="3766819"/>
                <a:ext cx="50050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baseline="-250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 baseline="-25000" dirty="0" smtClean="0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IN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 tensile strength of FRC at the standard loading rate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FB24AB-9E05-6FB0-5BB8-1AABA5E94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354" y="3766819"/>
                <a:ext cx="5005078" cy="646331"/>
              </a:xfrm>
              <a:prstGeom prst="rect">
                <a:avLst/>
              </a:prstGeom>
              <a:blipFill>
                <a:blip r:embed="rId6"/>
                <a:stretch>
                  <a:fillRect l="-1096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3051817-F73C-8780-A03F-DBC4156F1D4B}"/>
              </a:ext>
            </a:extLst>
          </p:cNvPr>
          <p:cNvSpPr txBox="1"/>
          <p:nvPr/>
        </p:nvSpPr>
        <p:spPr>
          <a:xfrm>
            <a:off x="7016354" y="4486940"/>
            <a:ext cx="4754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𝜎</a:t>
            </a:r>
            <a:r>
              <a:rPr lang="en-IN" baseline="-25000" dirty="0"/>
              <a:t>𝑖,𝑥 </a:t>
            </a:r>
            <a:r>
              <a:rPr lang="en-IN" dirty="0"/>
              <a:t>is the different bridging stresses at the CTOD 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1DCFB2-8A07-3667-0842-00984D266C49}"/>
              </a:ext>
            </a:extLst>
          </p:cNvPr>
          <p:cNvSpPr txBox="1"/>
          <p:nvPr/>
        </p:nvSpPr>
        <p:spPr>
          <a:xfrm>
            <a:off x="7016354" y="5235183"/>
            <a:ext cx="5231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𝑓</a:t>
            </a:r>
            <a:r>
              <a:rPr lang="en-IN" baseline="-25000" dirty="0"/>
              <a:t>𝑡,𝑐𝑜𝑛𝑐,𝑠𝑡𝑑  </a:t>
            </a:r>
            <a:r>
              <a:rPr lang="en-IN" dirty="0"/>
              <a:t>is the tensile strength of plain concrete at the standard CMOD rate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07BDD7-25F4-5319-EA63-EF8A0EB35BBE}"/>
              </a:ext>
            </a:extLst>
          </p:cNvPr>
          <p:cNvSpPr/>
          <p:nvPr/>
        </p:nvSpPr>
        <p:spPr>
          <a:xfrm>
            <a:off x="167465" y="3059668"/>
            <a:ext cx="2425282" cy="36933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E638F3-BF59-4F9E-DF8E-9FE2EE229F78}"/>
              </a:ext>
            </a:extLst>
          </p:cNvPr>
          <p:cNvSpPr/>
          <p:nvPr/>
        </p:nvSpPr>
        <p:spPr>
          <a:xfrm>
            <a:off x="127872" y="4019565"/>
            <a:ext cx="3573872" cy="37709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7350AF-0913-931E-4A12-A07CD9B2615B}"/>
              </a:ext>
            </a:extLst>
          </p:cNvPr>
          <p:cNvSpPr/>
          <p:nvPr/>
        </p:nvSpPr>
        <p:spPr>
          <a:xfrm>
            <a:off x="127872" y="4822050"/>
            <a:ext cx="6481252" cy="465012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CEB895-E9CE-AF17-50C1-8BE93EBFF025}"/>
              </a:ext>
            </a:extLst>
          </p:cNvPr>
          <p:cNvSpPr txBox="1"/>
          <p:nvPr/>
        </p:nvSpPr>
        <p:spPr>
          <a:xfrm>
            <a:off x="10143241" y="5844619"/>
            <a:ext cx="220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Stephen et al</a:t>
            </a:r>
            <a:r>
              <a:rPr lang="en-GB" dirty="0"/>
              <a:t>.(2019)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450E6-BE0D-7469-7A8B-F40DD8261722}"/>
              </a:ext>
            </a:extLst>
          </p:cNvPr>
          <p:cNvSpPr txBox="1"/>
          <p:nvPr/>
        </p:nvSpPr>
        <p:spPr>
          <a:xfrm>
            <a:off x="340865" y="1029977"/>
            <a:ext cx="1054302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Purpose: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3F3A368-8D30-848A-FBFD-ACCEB3D1E2C2}"/>
              </a:ext>
            </a:extLst>
          </p:cNvPr>
          <p:cNvSpPr/>
          <p:nvPr/>
        </p:nvSpPr>
        <p:spPr>
          <a:xfrm>
            <a:off x="1682065" y="1020948"/>
            <a:ext cx="65578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0EC24-EDE4-DDCC-B169-E5D819D98A30}"/>
              </a:ext>
            </a:extLst>
          </p:cNvPr>
          <p:cNvSpPr txBox="1"/>
          <p:nvPr/>
        </p:nvSpPr>
        <p:spPr>
          <a:xfrm>
            <a:off x="2562602" y="1029977"/>
            <a:ext cx="68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can we incorporate effect of loading rate in the numerical model?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80407-2F81-6CD5-03C3-BA1D1F4D85AA}"/>
                  </a:ext>
                </a:extLst>
              </p:cNvPr>
              <p:cNvSpPr txBox="1"/>
              <p:nvPr/>
            </p:nvSpPr>
            <p:spPr>
              <a:xfrm>
                <a:off x="182484" y="4853013"/>
                <a:ext cx="7179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𝒔𝒕𝒅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 =  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𝒄𝒐𝒏𝒄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  − 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𝒄𝒐𝒏𝒄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1" baseline="-25000">
                        <a:latin typeface="Cambria Math" panose="02040503050406030204" pitchFamily="18" charset="0"/>
                      </a:rPr>
                      <m:t>𝒔𝒕𝒅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 ( </m:t>
                    </m:r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𝑪𝑻𝑶𝑫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IN" b="1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IN" b="1" dirty="0"/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80407-2F81-6CD5-03C3-BA1D1F4D8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84" y="4853013"/>
                <a:ext cx="7179029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0EC7EEE-CE6A-9C6F-8F7D-650141131048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82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58"/>
    </mc:Choice>
    <mc:Fallback xmlns="">
      <p:transition spd="slow" advTm="92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2" grpId="0"/>
      <p:bldP spid="23" grpId="0"/>
      <p:bldP spid="24" grpId="0"/>
      <p:bldP spid="25" grpId="0"/>
      <p:bldP spid="27" grpId="0" animBg="1"/>
      <p:bldP spid="28" grpId="0" animBg="1"/>
      <p:bldP spid="30" grpId="0" animBg="1"/>
      <p:bldP spid="3" grpId="0" animBg="1"/>
      <p:bldP spid="5" grpId="0" animBg="1"/>
      <p:bldP spid="6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BDD98-95B2-EE9D-6658-2F995EFC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C06B0-1AFE-0118-E6B2-6B47BB72F9F7}"/>
              </a:ext>
            </a:extLst>
          </p:cNvPr>
          <p:cNvSpPr txBox="1"/>
          <p:nvPr/>
        </p:nvSpPr>
        <p:spPr>
          <a:xfrm>
            <a:off x="1112534" y="1833384"/>
            <a:ext cx="2104920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Modification of constitutive law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8CA7BD5-4394-4346-DB23-26214B873A2A}"/>
              </a:ext>
            </a:extLst>
          </p:cNvPr>
          <p:cNvSpPr/>
          <p:nvPr/>
        </p:nvSpPr>
        <p:spPr>
          <a:xfrm>
            <a:off x="1917937" y="2571240"/>
            <a:ext cx="358219" cy="49962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4A98B9-F541-BCB4-2609-6DFB5D6D792D}"/>
              </a:ext>
            </a:extLst>
          </p:cNvPr>
          <p:cNvSpPr/>
          <p:nvPr/>
        </p:nvSpPr>
        <p:spPr>
          <a:xfrm>
            <a:off x="4055190" y="3985215"/>
            <a:ext cx="697583" cy="39592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 descr="A graph showing the value of a crack opening">
            <a:extLst>
              <a:ext uri="{FF2B5EF4-FFF2-40B4-BE49-F238E27FC236}">
                <a16:creationId xmlns:a16="http://schemas.microsoft.com/office/drawing/2014/main" id="{FCA2BC25-855A-A74F-F294-798729F85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4" r="6257"/>
          <a:stretch/>
        </p:blipFill>
        <p:spPr>
          <a:xfrm>
            <a:off x="290909" y="3070860"/>
            <a:ext cx="3748170" cy="28645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BEFEF38-12F6-2612-46D6-C0AB25A21D68}"/>
              </a:ext>
            </a:extLst>
          </p:cNvPr>
          <p:cNvSpPr txBox="1"/>
          <p:nvPr/>
        </p:nvSpPr>
        <p:spPr>
          <a:xfrm>
            <a:off x="9493692" y="2995524"/>
            <a:ext cx="2475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FEA with slower loading rate has a very good match with the experiment.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CFECEE-7132-E91B-A0DD-CA1252AA33EA}"/>
              </a:ext>
            </a:extLst>
          </p:cNvPr>
          <p:cNvSpPr txBox="1">
            <a:spLocks/>
          </p:cNvSpPr>
          <p:nvPr/>
        </p:nvSpPr>
        <p:spPr>
          <a:xfrm>
            <a:off x="327646" y="-7272"/>
            <a:ext cx="10515600" cy="944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GB" sz="4000" i="1" dirty="0">
                <a:latin typeface="+mn-lt"/>
              </a:rPr>
              <a:t>Modelling – Rate effect</a:t>
            </a:r>
            <a:endParaRPr lang="en-IN" sz="4000" i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CE5AB-F4D7-9FD3-5145-B98DBBEBABF8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pic>
        <p:nvPicPr>
          <p:cNvPr id="7" name="Picture 6" descr="A graph showing a load and mid span deflection&#10;&#10;Description automatically generated">
            <a:extLst>
              <a:ext uri="{FF2B5EF4-FFF2-40B4-BE49-F238E27FC236}">
                <a16:creationId xmlns:a16="http://schemas.microsoft.com/office/drawing/2014/main" id="{E214E1E3-5E84-640B-6055-F6CAB5F62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20" y="2995524"/>
            <a:ext cx="4206507" cy="2804339"/>
          </a:xfrm>
          <a:prstGeom prst="rect">
            <a:avLst/>
          </a:prstGeom>
        </p:spPr>
      </p:pic>
      <p:pic>
        <p:nvPicPr>
          <p:cNvPr id="6" name="Picture 5" descr="A graph showing a load and a deflection&#10;&#10;Description automatically generated">
            <a:extLst>
              <a:ext uri="{FF2B5EF4-FFF2-40B4-BE49-F238E27FC236}">
                <a16:creationId xmlns:a16="http://schemas.microsoft.com/office/drawing/2014/main" id="{3A014C57-CCA4-2604-E19E-5DD243C62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98" y="3010260"/>
            <a:ext cx="4387776" cy="2925184"/>
          </a:xfrm>
          <a:prstGeom prst="rect">
            <a:avLst/>
          </a:prstGeom>
        </p:spPr>
      </p:pic>
      <p:pic>
        <p:nvPicPr>
          <p:cNvPr id="21" name="Picture 20" descr="A graph showing the different types of load">
            <a:extLst>
              <a:ext uri="{FF2B5EF4-FFF2-40B4-BE49-F238E27FC236}">
                <a16:creationId xmlns:a16="http://schemas.microsoft.com/office/drawing/2014/main" id="{E92AC494-5248-A9C0-B16A-4F49B6E7F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87" y="2920887"/>
            <a:ext cx="4174340" cy="29987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B22C8-ADDA-04A6-88D4-6AC5AF0CBCA0}"/>
              </a:ext>
            </a:extLst>
          </p:cNvPr>
          <p:cNvSpPr txBox="1"/>
          <p:nvPr/>
        </p:nvSpPr>
        <p:spPr>
          <a:xfrm>
            <a:off x="420439" y="1135124"/>
            <a:ext cx="3711433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Experimental loading rate = 0.2 </a:t>
            </a:r>
            <a:r>
              <a:rPr lang="en-GB" dirty="0" err="1">
                <a:solidFill>
                  <a:schemeClr val="bg1"/>
                </a:solidFill>
              </a:rPr>
              <a:t>kN</a:t>
            </a:r>
            <a:r>
              <a:rPr lang="en-GB" dirty="0">
                <a:solidFill>
                  <a:schemeClr val="bg1"/>
                </a:solidFill>
              </a:rPr>
              <a:t>/s</a:t>
            </a:r>
            <a:endParaRPr lang="en-IN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74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45"/>
    </mc:Choice>
    <mc:Fallback xmlns="">
      <p:transition spd="slow" advTm="29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2" grpId="0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EC4B-7F81-220B-5D1F-EF8A3B8A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36" y="192536"/>
            <a:ext cx="10216885" cy="598662"/>
          </a:xfrm>
        </p:spPr>
        <p:txBody>
          <a:bodyPr>
            <a:normAutofit fontScale="90000"/>
          </a:bodyPr>
          <a:lstStyle/>
          <a:p>
            <a:r>
              <a:rPr lang="en-IN" i="1" dirty="0">
                <a:latin typeface="+mn-lt"/>
              </a:rPr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404F7-DB0D-7764-0D33-A5355AB0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8F4DF0-6D9D-FBC7-2929-F678723EAD36}"/>
              </a:ext>
            </a:extLst>
          </p:cNvPr>
          <p:cNvGrpSpPr/>
          <p:nvPr/>
        </p:nvGrpSpPr>
        <p:grpSpPr>
          <a:xfrm>
            <a:off x="231296" y="1235456"/>
            <a:ext cx="6279139" cy="2089640"/>
            <a:chOff x="298715" y="1399182"/>
            <a:chExt cx="6279139" cy="2089640"/>
          </a:xfrm>
        </p:grpSpPr>
        <p:pic>
          <p:nvPicPr>
            <p:cNvPr id="7" name="Picture 6" descr="A stack of concrete curved objects">
              <a:extLst>
                <a:ext uri="{FF2B5EF4-FFF2-40B4-BE49-F238E27FC236}">
                  <a16:creationId xmlns:a16="http://schemas.microsoft.com/office/drawing/2014/main" id="{3170DADC-60C4-F835-DC51-3D100FA0D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15" y="1399182"/>
              <a:ext cx="2786186" cy="20896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5818BC-5B26-212F-8918-B1CD1272CB47}"/>
                </a:ext>
              </a:extLst>
            </p:cNvPr>
            <p:cNvSpPr txBox="1"/>
            <p:nvPr/>
          </p:nvSpPr>
          <p:spPr>
            <a:xfrm>
              <a:off x="3208824" y="1745349"/>
              <a:ext cx="32590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Transient stage</a:t>
              </a:r>
              <a:r>
                <a:rPr lang="en-GB" sz="2000" dirty="0"/>
                <a:t>: stacking, handling, transportation</a:t>
              </a:r>
            </a:p>
            <a:p>
              <a:endParaRPr lang="en-IN" sz="2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CD1CB4-8D55-509A-EFEF-B3AE62F832D3}"/>
                </a:ext>
              </a:extLst>
            </p:cNvPr>
            <p:cNvSpPr txBox="1"/>
            <p:nvPr/>
          </p:nvSpPr>
          <p:spPr>
            <a:xfrm>
              <a:off x="3958287" y="2668562"/>
              <a:ext cx="2619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Bending stresses</a:t>
              </a:r>
              <a:endParaRPr lang="en-IN" sz="2000" dirty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5E453FEE-1053-8F1A-A289-EBD71650E110}"/>
                </a:ext>
              </a:extLst>
            </p:cNvPr>
            <p:cNvSpPr/>
            <p:nvPr/>
          </p:nvSpPr>
          <p:spPr>
            <a:xfrm>
              <a:off x="3248122" y="2707401"/>
              <a:ext cx="710165" cy="37999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C295C5-8123-A192-9770-10426FC3C0B4}"/>
              </a:ext>
            </a:extLst>
          </p:cNvPr>
          <p:cNvGrpSpPr/>
          <p:nvPr/>
        </p:nvGrpSpPr>
        <p:grpSpPr>
          <a:xfrm>
            <a:off x="222979" y="3883247"/>
            <a:ext cx="6040945" cy="1889480"/>
            <a:chOff x="222979" y="3883247"/>
            <a:chExt cx="6040945" cy="1889480"/>
          </a:xfrm>
        </p:grpSpPr>
        <p:pic>
          <p:nvPicPr>
            <p:cNvPr id="9" name="Picture 8" descr="A large cylindrical structure with orange and white parts">
              <a:extLst>
                <a:ext uri="{FF2B5EF4-FFF2-40B4-BE49-F238E27FC236}">
                  <a16:creationId xmlns:a16="http://schemas.microsoft.com/office/drawing/2014/main" id="{17DD12F2-D2BD-7BDA-784A-4370A716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79" y="3969224"/>
              <a:ext cx="2847637" cy="18035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1D9F56-FEB0-C20F-040F-960307EE32BD}"/>
                </a:ext>
              </a:extLst>
            </p:cNvPr>
            <p:cNvSpPr txBox="1"/>
            <p:nvPr/>
          </p:nvSpPr>
          <p:spPr>
            <a:xfrm>
              <a:off x="3208824" y="3883247"/>
              <a:ext cx="3055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Construction stage</a:t>
              </a:r>
              <a:r>
                <a:rPr lang="en-GB" sz="2000" dirty="0"/>
                <a:t>: TBM jack thrust forces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3EC4C6-1F2B-839E-FAFA-2574214D3561}"/>
                </a:ext>
              </a:extLst>
            </p:cNvPr>
            <p:cNvSpPr txBox="1"/>
            <p:nvPr/>
          </p:nvSpPr>
          <p:spPr>
            <a:xfrm>
              <a:off x="3962400" y="4858456"/>
              <a:ext cx="20597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Splitting and spalling stresses</a:t>
              </a:r>
              <a:endParaRPr lang="en-IN" sz="2000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17618EF9-57B3-1D22-6297-3270FE92C563}"/>
                </a:ext>
              </a:extLst>
            </p:cNvPr>
            <p:cNvSpPr/>
            <p:nvPr/>
          </p:nvSpPr>
          <p:spPr>
            <a:xfrm>
              <a:off x="3180898" y="4988917"/>
              <a:ext cx="781502" cy="379993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D09F73-5CB8-F05E-5463-E51628E02B20}"/>
              </a:ext>
            </a:extLst>
          </p:cNvPr>
          <p:cNvGrpSpPr/>
          <p:nvPr/>
        </p:nvGrpSpPr>
        <p:grpSpPr>
          <a:xfrm>
            <a:off x="7762700" y="1431117"/>
            <a:ext cx="6329485" cy="4101739"/>
            <a:chOff x="7762700" y="1431117"/>
            <a:chExt cx="6329485" cy="4101739"/>
          </a:xfrm>
        </p:grpSpPr>
        <p:pic>
          <p:nvPicPr>
            <p:cNvPr id="11" name="Picture 10" descr="A diagram of a tunnel">
              <a:extLst>
                <a:ext uri="{FF2B5EF4-FFF2-40B4-BE49-F238E27FC236}">
                  <a16:creationId xmlns:a16="http://schemas.microsoft.com/office/drawing/2014/main" id="{E9C88D26-2D58-0FF5-C3BE-88E0A86B4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2" b="51020"/>
            <a:stretch/>
          </p:blipFill>
          <p:spPr>
            <a:xfrm>
              <a:off x="8210498" y="1431117"/>
              <a:ext cx="3087567" cy="208964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81A653-6380-9794-887A-4CBC062452B8}"/>
                </a:ext>
              </a:extLst>
            </p:cNvPr>
            <p:cNvSpPr txBox="1"/>
            <p:nvPr/>
          </p:nvSpPr>
          <p:spPr>
            <a:xfrm>
              <a:off x="7762700" y="3681054"/>
              <a:ext cx="6329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Service stage</a:t>
              </a:r>
              <a:r>
                <a:rPr lang="en-GB" sz="2000" dirty="0"/>
                <a:t>:  Soil, rock, water pressure</a:t>
              </a:r>
              <a:endParaRPr lang="en-IN" sz="2000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91E659F-307C-2132-470F-97449882C7A8}"/>
                </a:ext>
              </a:extLst>
            </p:cNvPr>
            <p:cNvSpPr/>
            <p:nvPr/>
          </p:nvSpPr>
          <p:spPr>
            <a:xfrm rot="5400000">
              <a:off x="9290727" y="4234730"/>
              <a:ext cx="652136" cy="42199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DD1BE1-4603-5034-EE57-A5A48E1BA2E7}"/>
                </a:ext>
              </a:extLst>
            </p:cNvPr>
            <p:cNvSpPr txBox="1"/>
            <p:nvPr/>
          </p:nvSpPr>
          <p:spPr>
            <a:xfrm>
              <a:off x="8335649" y="4824970"/>
              <a:ext cx="33788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Increase in  bending moment and axial forces</a:t>
              </a:r>
              <a:endParaRPr lang="en-IN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D70543-E315-C6B0-6222-E819BEAC7C91}"/>
              </a:ext>
            </a:extLst>
          </p:cNvPr>
          <p:cNvSpPr txBox="1"/>
          <p:nvPr/>
        </p:nvSpPr>
        <p:spPr>
          <a:xfrm>
            <a:off x="7957733" y="5794731"/>
            <a:ext cx="394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Zhou et al. (2024) Stephen et al. (2019)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5D5F3-2082-5F0F-71EC-FAD580FA8DF8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0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5"/>
    </mc:Choice>
    <mc:Fallback xmlns="">
      <p:transition spd="slow" advTm="3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F8601-2BF5-FA58-74CF-1C9B6DCF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60DEF-8AC2-6F21-5661-42F4A3F69AED}"/>
              </a:ext>
            </a:extLst>
          </p:cNvPr>
          <p:cNvSpPr txBox="1"/>
          <p:nvPr/>
        </p:nvSpPr>
        <p:spPr>
          <a:xfrm>
            <a:off x="1260263" y="2853445"/>
            <a:ext cx="943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numerical model could accurately predict the cracking pattern as well as the sequence of cracking.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6DE0-B218-149E-CD8F-4C47650F4B0A}"/>
              </a:ext>
            </a:extLst>
          </p:cNvPr>
          <p:cNvSpPr txBox="1"/>
          <p:nvPr/>
        </p:nvSpPr>
        <p:spPr>
          <a:xfrm>
            <a:off x="1260263" y="1576953"/>
            <a:ext cx="9113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Load controlled analysis along with arc length can effectively capture the pre-peak as well as the post-peak zone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FCD97-35BE-B046-B4C5-E98CC4CFF653}"/>
              </a:ext>
            </a:extLst>
          </p:cNvPr>
          <p:cNvSpPr txBox="1"/>
          <p:nvPr/>
        </p:nvSpPr>
        <p:spPr>
          <a:xfrm>
            <a:off x="1260263" y="4129937"/>
            <a:ext cx="9000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By incorporating the tensile constitutive law corresponding to the slower loading rate, we could get good match with the experimental result.</a:t>
            </a:r>
            <a:endParaRPr lang="en-IN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419C62-3609-F6F5-DFAD-34C47634F43D}"/>
              </a:ext>
            </a:extLst>
          </p:cNvPr>
          <p:cNvSpPr txBox="1">
            <a:spLocks/>
          </p:cNvSpPr>
          <p:nvPr/>
        </p:nvSpPr>
        <p:spPr>
          <a:xfrm>
            <a:off x="327646" y="-7272"/>
            <a:ext cx="10515600" cy="944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GB" sz="4000" i="1" dirty="0">
                <a:latin typeface="+mn-lt"/>
              </a:rPr>
              <a:t>Conclusions</a:t>
            </a:r>
            <a:endParaRPr lang="en-IN" sz="4000" i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B69D3-845C-0CD7-0B82-4EF3BDE424D1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217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8"/>
    </mc:Choice>
    <mc:Fallback xmlns="">
      <p:transition spd="slow" advTm="12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deer eating grass in front of a building">
            <a:extLst>
              <a:ext uri="{FF2B5EF4-FFF2-40B4-BE49-F238E27FC236}">
                <a16:creationId xmlns:a16="http://schemas.microsoft.com/office/drawing/2014/main" id="{62B00BDD-1153-6748-D960-49A0BBC96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" y="-129939"/>
            <a:ext cx="12071927" cy="7369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4117-3A82-2E38-CCE4-EC82407545DD}"/>
              </a:ext>
            </a:extLst>
          </p:cNvPr>
          <p:cNvSpPr txBox="1"/>
          <p:nvPr/>
        </p:nvSpPr>
        <p:spPr>
          <a:xfrm>
            <a:off x="4172898" y="660162"/>
            <a:ext cx="10012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THANK YOU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403856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"/>
    </mc:Choice>
    <mc:Fallback xmlns="">
      <p:transition spd="slow" advTm="6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4F2C9-9813-3A6C-CE79-5869FC17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43B8E-F9D4-FB92-2395-A97C2BAF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30" y="1409230"/>
            <a:ext cx="2399204" cy="1328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F3902-1BB8-3C72-3295-BAF1E7C125FF}"/>
              </a:ext>
            </a:extLst>
          </p:cNvPr>
          <p:cNvSpPr txBox="1"/>
          <p:nvPr/>
        </p:nvSpPr>
        <p:spPr>
          <a:xfrm>
            <a:off x="547296" y="4043430"/>
            <a:ext cx="536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Numerical modelling</a:t>
            </a:r>
            <a:r>
              <a:rPr lang="en-GB" dirty="0"/>
              <a:t>:  </a:t>
            </a:r>
            <a:r>
              <a:rPr lang="en-IN" dirty="0"/>
              <a:t>Alternative to the large-scale experiment.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029A1-EE0B-140A-C5EF-56919B30A36C}"/>
              </a:ext>
            </a:extLst>
          </p:cNvPr>
          <p:cNvSpPr txBox="1"/>
          <p:nvPr/>
        </p:nvSpPr>
        <p:spPr>
          <a:xfrm>
            <a:off x="6404492" y="3285178"/>
            <a:ext cx="4289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Aim</a:t>
            </a:r>
            <a:r>
              <a:rPr lang="en-GB" dirty="0"/>
              <a:t>:  </a:t>
            </a:r>
            <a:r>
              <a:rPr lang="en-IN" dirty="0"/>
              <a:t>To predict the </a:t>
            </a:r>
            <a:r>
              <a:rPr lang="en-IN" b="1" dirty="0">
                <a:solidFill>
                  <a:srgbClr val="FF0000"/>
                </a:solidFill>
              </a:rPr>
              <a:t>flexural</a:t>
            </a:r>
            <a:r>
              <a:rPr lang="en-IN" dirty="0"/>
              <a:t> capacity of tunnel segment using a robust numerical framework and validate the model with full scale experimental results.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6BAED-0135-468A-AA2B-49C8C5024D27}"/>
              </a:ext>
            </a:extLst>
          </p:cNvPr>
          <p:cNvSpPr txBox="1"/>
          <p:nvPr/>
        </p:nvSpPr>
        <p:spPr>
          <a:xfrm>
            <a:off x="3291320" y="1524625"/>
            <a:ext cx="2485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Addition of fibres to have better crack control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BDB6A-3190-2825-DFE6-C9BE5AC92A95}"/>
              </a:ext>
            </a:extLst>
          </p:cNvPr>
          <p:cNvSpPr txBox="1"/>
          <p:nvPr/>
        </p:nvSpPr>
        <p:spPr>
          <a:xfrm>
            <a:off x="547296" y="3321353"/>
            <a:ext cx="494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Experimental investigation</a:t>
            </a:r>
            <a:r>
              <a:rPr lang="en-GB" dirty="0"/>
              <a:t>: Performing large scale</a:t>
            </a:r>
          </a:p>
          <a:p>
            <a:r>
              <a:rPr lang="en-GB" dirty="0"/>
              <a:t>experiment is difficult.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923A5-7BE6-F471-9664-0ADED9281AD9}"/>
              </a:ext>
            </a:extLst>
          </p:cNvPr>
          <p:cNvSpPr txBox="1"/>
          <p:nvPr/>
        </p:nvSpPr>
        <p:spPr>
          <a:xfrm>
            <a:off x="547296" y="4868334"/>
            <a:ext cx="7047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Difficulties: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Complex material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Nonlinear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10CB6-CCFE-3A11-AEDA-F5F3FC50C7E8}"/>
              </a:ext>
            </a:extLst>
          </p:cNvPr>
          <p:cNvSpPr txBox="1"/>
          <p:nvPr/>
        </p:nvSpPr>
        <p:spPr>
          <a:xfrm>
            <a:off x="1263191" y="2769922"/>
            <a:ext cx="1630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Fibres</a:t>
            </a:r>
            <a:endParaRPr lang="en-IN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5C11AA-E6DE-C7F9-27B4-77AB86967B73}"/>
              </a:ext>
            </a:extLst>
          </p:cNvPr>
          <p:cNvSpPr txBox="1">
            <a:spLocks/>
          </p:cNvSpPr>
          <p:nvPr/>
        </p:nvSpPr>
        <p:spPr>
          <a:xfrm>
            <a:off x="359436" y="192536"/>
            <a:ext cx="10216885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IN" i="1">
                <a:latin typeface="+mn-lt"/>
              </a:rPr>
              <a:t>Background</a:t>
            </a:r>
            <a:endParaRPr lang="en-IN" i="1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B2645-952D-83D6-7568-7DA72016F101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437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67"/>
    </mc:Choice>
    <mc:Fallback xmlns="">
      <p:transition spd="slow" advTm="33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3893-7AE7-0C61-6720-98400B98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43" y="35319"/>
            <a:ext cx="10515600" cy="944563"/>
          </a:xfrm>
        </p:spPr>
        <p:txBody>
          <a:bodyPr>
            <a:normAutofit/>
          </a:bodyPr>
          <a:lstStyle/>
          <a:p>
            <a:r>
              <a:rPr lang="en-IN" sz="4000" i="1" dirty="0">
                <a:latin typeface="+mn-lt"/>
              </a:rPr>
              <a:t>Modelling-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2CB9D-6744-CCEA-0802-72E2A2D3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B37B-C060-8EFA-2AC4-76A17F28F2CF}"/>
              </a:ext>
            </a:extLst>
          </p:cNvPr>
          <p:cNvSpPr txBox="1"/>
          <p:nvPr/>
        </p:nvSpPr>
        <p:spPr>
          <a:xfrm>
            <a:off x="659586" y="1352720"/>
            <a:ext cx="636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Key elements:</a:t>
            </a:r>
            <a:endParaRPr lang="en-IN" sz="2800" dirty="0">
              <a:solidFill>
                <a:srgbClr val="FF000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0B2FDC-091B-755A-B265-BD5FA02FDC56}"/>
              </a:ext>
            </a:extLst>
          </p:cNvPr>
          <p:cNvGrpSpPr/>
          <p:nvPr/>
        </p:nvGrpSpPr>
        <p:grpSpPr>
          <a:xfrm>
            <a:off x="598736" y="2103955"/>
            <a:ext cx="6420899" cy="461665"/>
            <a:chOff x="598736" y="2103955"/>
            <a:chExt cx="6420899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A483D5-7CEA-F887-FAB2-8704865A3C65}"/>
                </a:ext>
              </a:extLst>
            </p:cNvPr>
            <p:cNvSpPr txBox="1"/>
            <p:nvPr/>
          </p:nvSpPr>
          <p:spPr>
            <a:xfrm>
              <a:off x="1065985" y="2103955"/>
              <a:ext cx="5953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How to get the tensile constitutive law?</a:t>
              </a:r>
              <a:endParaRPr lang="en-IN" sz="2400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F8EDD59-5542-3B81-50DB-76DD72FACAEF}"/>
                </a:ext>
              </a:extLst>
            </p:cNvPr>
            <p:cNvSpPr/>
            <p:nvPr/>
          </p:nvSpPr>
          <p:spPr>
            <a:xfrm>
              <a:off x="598736" y="2191158"/>
              <a:ext cx="422564" cy="27287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4220C7-3C53-D8D8-D0A7-5B8EB2B68C99}"/>
              </a:ext>
            </a:extLst>
          </p:cNvPr>
          <p:cNvGrpSpPr/>
          <p:nvPr/>
        </p:nvGrpSpPr>
        <p:grpSpPr>
          <a:xfrm>
            <a:off x="598736" y="2832994"/>
            <a:ext cx="6254646" cy="830997"/>
            <a:chOff x="598736" y="2832994"/>
            <a:chExt cx="6254646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242F6-B42F-868B-B4F6-59C630E080A5}"/>
                </a:ext>
              </a:extLst>
            </p:cNvPr>
            <p:cNvSpPr txBox="1"/>
            <p:nvPr/>
          </p:nvSpPr>
          <p:spPr>
            <a:xfrm>
              <a:off x="1065985" y="2832994"/>
              <a:ext cx="57873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How to decide on the element size of the tunnel segment model?</a:t>
              </a:r>
              <a:endParaRPr lang="en-IN" sz="2400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BE53BD5-259E-202F-1F33-B82E91BE7EDD}"/>
                </a:ext>
              </a:extLst>
            </p:cNvPr>
            <p:cNvSpPr/>
            <p:nvPr/>
          </p:nvSpPr>
          <p:spPr>
            <a:xfrm>
              <a:off x="598736" y="3081620"/>
              <a:ext cx="422564" cy="27287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498EC2-443A-5DDF-D9A4-D6ACB05A347F}"/>
              </a:ext>
            </a:extLst>
          </p:cNvPr>
          <p:cNvGrpSpPr/>
          <p:nvPr/>
        </p:nvGrpSpPr>
        <p:grpSpPr>
          <a:xfrm>
            <a:off x="586652" y="3902753"/>
            <a:ext cx="5952694" cy="830997"/>
            <a:chOff x="586652" y="3969291"/>
            <a:chExt cx="5952694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BFD597-C979-1199-0C65-A28891CDE59B}"/>
                </a:ext>
              </a:extLst>
            </p:cNvPr>
            <p:cNvSpPr txBox="1"/>
            <p:nvPr/>
          </p:nvSpPr>
          <p:spPr>
            <a:xfrm>
              <a:off x="1021300" y="3969291"/>
              <a:ext cx="55180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Which type of nonlinear analysis is better to give stable post peak results?</a:t>
              </a:r>
              <a:endParaRPr lang="en-IN" sz="2400" dirty="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BEA1654-EEA9-2CEA-CBC5-8213DD330165}"/>
                </a:ext>
              </a:extLst>
            </p:cNvPr>
            <p:cNvSpPr/>
            <p:nvPr/>
          </p:nvSpPr>
          <p:spPr>
            <a:xfrm>
              <a:off x="586652" y="4301483"/>
              <a:ext cx="422564" cy="27287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06F2DA-B3FC-F098-410B-B532B384328D}"/>
              </a:ext>
            </a:extLst>
          </p:cNvPr>
          <p:cNvGrpSpPr/>
          <p:nvPr/>
        </p:nvGrpSpPr>
        <p:grpSpPr>
          <a:xfrm>
            <a:off x="586652" y="5191945"/>
            <a:ext cx="5835741" cy="830997"/>
            <a:chOff x="586652" y="5191945"/>
            <a:chExt cx="5835741" cy="8309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4FC27C-3F7B-A502-AA64-7AB4E1EF3E4A}"/>
                </a:ext>
              </a:extLst>
            </p:cNvPr>
            <p:cNvSpPr txBox="1"/>
            <p:nvPr/>
          </p:nvSpPr>
          <p:spPr>
            <a:xfrm>
              <a:off x="1013152" y="5191945"/>
              <a:ext cx="5409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How do we incorporate the loading rate effect in our finite element model?</a:t>
              </a:r>
              <a:endParaRPr lang="en-IN" sz="2400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0B03A49-6DC3-ADCA-05B5-B3D5120ADB64}"/>
                </a:ext>
              </a:extLst>
            </p:cNvPr>
            <p:cNvSpPr/>
            <p:nvPr/>
          </p:nvSpPr>
          <p:spPr>
            <a:xfrm>
              <a:off x="586652" y="5471007"/>
              <a:ext cx="422564" cy="27287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37914B-949E-2272-E397-60B81467552A}"/>
              </a:ext>
            </a:extLst>
          </p:cNvPr>
          <p:cNvSpPr txBox="1"/>
          <p:nvPr/>
        </p:nvSpPr>
        <p:spPr>
          <a:xfrm>
            <a:off x="8112765" y="2210926"/>
            <a:ext cx="1744744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Constitutive law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516E70-7554-F922-77AF-FB57332061F4}"/>
              </a:ext>
            </a:extLst>
          </p:cNvPr>
          <p:cNvSpPr txBox="1"/>
          <p:nvPr/>
        </p:nvSpPr>
        <p:spPr>
          <a:xfrm>
            <a:off x="6422393" y="1361785"/>
            <a:ext cx="1744744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Inverse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B258754-FD34-1621-8074-538E0E1CC7A7}"/>
              </a:ext>
            </a:extLst>
          </p:cNvPr>
          <p:cNvSpPr/>
          <p:nvPr/>
        </p:nvSpPr>
        <p:spPr>
          <a:xfrm rot="2469673">
            <a:off x="7590647" y="1856052"/>
            <a:ext cx="424873" cy="2863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5BBA2EF-734B-43C2-2DB1-D7931A3834D3}"/>
              </a:ext>
            </a:extLst>
          </p:cNvPr>
          <p:cNvSpPr/>
          <p:nvPr/>
        </p:nvSpPr>
        <p:spPr>
          <a:xfrm rot="5400000">
            <a:off x="8649271" y="2745770"/>
            <a:ext cx="424873" cy="2863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F6CCBE-65E5-B484-1637-65858934EBAD}"/>
              </a:ext>
            </a:extLst>
          </p:cNvPr>
          <p:cNvSpPr txBox="1"/>
          <p:nvPr/>
        </p:nvSpPr>
        <p:spPr>
          <a:xfrm>
            <a:off x="8112765" y="3288917"/>
            <a:ext cx="1868173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2D Tunnel model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9B2ABB0-F77A-11C8-6D7F-F74B3B551D9C}"/>
              </a:ext>
            </a:extLst>
          </p:cNvPr>
          <p:cNvSpPr/>
          <p:nvPr/>
        </p:nvSpPr>
        <p:spPr>
          <a:xfrm rot="5400000">
            <a:off x="8668838" y="4014449"/>
            <a:ext cx="424873" cy="2863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13FA9-A4D4-5724-8FE9-CF8BBC6E95D3}"/>
              </a:ext>
            </a:extLst>
          </p:cNvPr>
          <p:cNvSpPr txBox="1"/>
          <p:nvPr/>
        </p:nvSpPr>
        <p:spPr>
          <a:xfrm>
            <a:off x="8112765" y="4470378"/>
            <a:ext cx="1937445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Nonlinear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9088F4-C3B6-E46C-B2DB-B4BCDC9F29F1}"/>
              </a:ext>
            </a:extLst>
          </p:cNvPr>
          <p:cNvSpPr txBox="1"/>
          <p:nvPr/>
        </p:nvSpPr>
        <p:spPr>
          <a:xfrm>
            <a:off x="7989336" y="5495969"/>
            <a:ext cx="2250852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Cracking pattern, load-deflection curves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43954D7-DA9B-3AC2-4800-2B73FC610812}"/>
              </a:ext>
            </a:extLst>
          </p:cNvPr>
          <p:cNvSpPr/>
          <p:nvPr/>
        </p:nvSpPr>
        <p:spPr>
          <a:xfrm rot="5400000">
            <a:off x="8667160" y="5048781"/>
            <a:ext cx="424873" cy="2863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65F6A-AB27-47A1-76FD-29C627642FED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77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47"/>
    </mc:Choice>
    <mc:Fallback xmlns="">
      <p:transition spd="slow" advTm="31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7B59-8580-D9CA-92A3-B9940CEC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37" y="12536"/>
            <a:ext cx="10515600" cy="944563"/>
          </a:xfrm>
        </p:spPr>
        <p:txBody>
          <a:bodyPr>
            <a:normAutofit/>
          </a:bodyPr>
          <a:lstStyle/>
          <a:p>
            <a:r>
              <a:rPr lang="en-IN" sz="4000" i="1" dirty="0">
                <a:latin typeface="+mn-lt"/>
              </a:rPr>
              <a:t>Modelling- Material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92D99-E6A4-DAB5-6E2F-9A6DC367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5CFE07-E2F3-C0FB-9023-1D46EE5A59FE}"/>
              </a:ext>
            </a:extLst>
          </p:cNvPr>
          <p:cNvSpPr/>
          <p:nvPr/>
        </p:nvSpPr>
        <p:spPr>
          <a:xfrm>
            <a:off x="3460308" y="4327287"/>
            <a:ext cx="591128" cy="2493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71916C98-3B40-73BF-D281-2E4A7255F354}"/>
              </a:ext>
            </a:extLst>
          </p:cNvPr>
          <p:cNvSpPr/>
          <p:nvPr/>
        </p:nvSpPr>
        <p:spPr>
          <a:xfrm>
            <a:off x="7585789" y="4194828"/>
            <a:ext cx="514321" cy="2279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FA720C1-0514-78FF-6134-10154E051C56}"/>
              </a:ext>
            </a:extLst>
          </p:cNvPr>
          <p:cNvSpPr txBox="1"/>
          <p:nvPr/>
        </p:nvSpPr>
        <p:spPr>
          <a:xfrm>
            <a:off x="456447" y="872806"/>
            <a:ext cx="3064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Constitutive law: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3630C-9EBA-0A38-976C-E76117A9940A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pic>
        <p:nvPicPr>
          <p:cNvPr id="10" name="Picture 9" descr="A graph of a graph showing a curve">
            <a:extLst>
              <a:ext uri="{FF2B5EF4-FFF2-40B4-BE49-F238E27FC236}">
                <a16:creationId xmlns:a16="http://schemas.microsoft.com/office/drawing/2014/main" id="{61CBA130-462D-75A4-232F-1695E860E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t="3916" r="7174"/>
          <a:stretch/>
        </p:blipFill>
        <p:spPr>
          <a:xfrm>
            <a:off x="362223" y="3295528"/>
            <a:ext cx="2915329" cy="2312901"/>
          </a:xfrm>
          <a:prstGeom prst="rect">
            <a:avLst/>
          </a:prstGeom>
        </p:spPr>
      </p:pic>
      <p:pic>
        <p:nvPicPr>
          <p:cNvPr id="11" name="Picture 10" descr="A graph of a stress-crack opening curves">
            <a:extLst>
              <a:ext uri="{FF2B5EF4-FFF2-40B4-BE49-F238E27FC236}">
                <a16:creationId xmlns:a16="http://schemas.microsoft.com/office/drawing/2014/main" id="{844AF0A4-E122-C09D-4A87-56DB5B4DE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44" y="3219163"/>
            <a:ext cx="3209556" cy="240716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0A8F3F9-0E5C-B893-CD6E-EBEB46651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646763"/>
              </p:ext>
            </p:extLst>
          </p:nvPr>
        </p:nvGraphicFramePr>
        <p:xfrm>
          <a:off x="8215161" y="3256872"/>
          <a:ext cx="3729667" cy="199060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543984">
                  <a:extLst>
                    <a:ext uri="{9D8B030D-6E8A-4147-A177-3AD203B41FA5}">
                      <a16:colId xmlns:a16="http://schemas.microsoft.com/office/drawing/2014/main" val="1608695647"/>
                    </a:ext>
                  </a:extLst>
                </a:gridCol>
                <a:gridCol w="2185683">
                  <a:extLst>
                    <a:ext uri="{9D8B030D-6E8A-4147-A177-3AD203B41FA5}">
                      <a16:colId xmlns:a16="http://schemas.microsoft.com/office/drawing/2014/main" val="921290653"/>
                    </a:ext>
                  </a:extLst>
                </a:gridCol>
              </a:tblGrid>
              <a:tr h="331767">
                <a:tc>
                  <a:txBody>
                    <a:bodyPr/>
                    <a:lstStyle/>
                    <a:p>
                      <a:pPr marL="4445" algn="ctr">
                        <a:lnSpc>
                          <a:spcPts val="1265"/>
                        </a:lnSpc>
                      </a:pPr>
                      <a:r>
                        <a:rPr lang="en-US" sz="1200" spc="-10" dirty="0">
                          <a:effectLst/>
                        </a:rPr>
                        <a:t>Parameters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65"/>
                        </a:lnSpc>
                      </a:pPr>
                      <a:r>
                        <a:rPr lang="en-US" sz="1200" dirty="0">
                          <a:effectLst/>
                        </a:rPr>
                        <a:t>Optimized</a:t>
                      </a:r>
                      <a:r>
                        <a:rPr lang="en-US" sz="1200" spc="-75" dirty="0">
                          <a:effectLst/>
                        </a:rPr>
                        <a:t> </a:t>
                      </a:r>
                      <a:r>
                        <a:rPr lang="en-US" sz="1200" spc="-10" dirty="0">
                          <a:effectLst/>
                        </a:rPr>
                        <a:t>values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903749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</a:t>
                      </a:r>
                      <a:r>
                        <a:rPr lang="en-US" sz="1200" baseline="-25000" dirty="0">
                          <a:effectLst/>
                        </a:rPr>
                        <a:t>1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en-US" sz="1200" spc="-30" dirty="0">
                          <a:effectLst/>
                        </a:rPr>
                        <a:t> </a:t>
                      </a:r>
                      <a:r>
                        <a:rPr lang="en-US" sz="1200" spc="-25" dirty="0">
                          <a:effectLst/>
                        </a:rPr>
                        <a:t>𝜎</a:t>
                      </a:r>
                      <a:r>
                        <a:rPr lang="en-US" sz="1200" spc="-25" baseline="-250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 dirty="0">
                          <a:effectLst/>
                        </a:rPr>
                        <a:t>0,</a:t>
                      </a:r>
                      <a:r>
                        <a:rPr lang="en-US" sz="1200" spc="-25" dirty="0">
                          <a:effectLst/>
                        </a:rPr>
                        <a:t> </a:t>
                      </a:r>
                      <a:r>
                        <a:rPr lang="en-US" sz="1200" spc="-20" dirty="0">
                          <a:effectLst/>
                        </a:rPr>
                        <a:t>3.048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17983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en-US" sz="1200" spc="-30">
                          <a:effectLst/>
                        </a:rPr>
                        <a:t> </a:t>
                      </a:r>
                      <a:r>
                        <a:rPr lang="en-US" sz="1200" spc="-25">
                          <a:effectLst/>
                        </a:rPr>
                        <a:t>𝜎</a:t>
                      </a:r>
                      <a:r>
                        <a:rPr lang="en-US" sz="1200" spc="-25" baseline="-250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>
                          <a:effectLst/>
                        </a:rPr>
                        <a:t>0.047,</a:t>
                      </a:r>
                      <a:r>
                        <a:rPr lang="en-US" sz="1200" spc="10">
                          <a:effectLst/>
                        </a:rPr>
                        <a:t> </a:t>
                      </a:r>
                      <a:r>
                        <a:rPr lang="en-US" sz="1200" spc="-10">
                          <a:effectLst/>
                        </a:rPr>
                        <a:t>1.260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723823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en-US" sz="1200" spc="-30" dirty="0">
                          <a:effectLst/>
                        </a:rPr>
                        <a:t> </a:t>
                      </a:r>
                      <a:r>
                        <a:rPr lang="en-US" sz="1200" spc="-25" dirty="0">
                          <a:effectLst/>
                        </a:rPr>
                        <a:t>𝜎</a:t>
                      </a:r>
                      <a:r>
                        <a:rPr lang="en-US" sz="1200" spc="-25" baseline="-25000" dirty="0">
                          <a:effectLst/>
                        </a:rPr>
                        <a:t>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>
                          <a:effectLst/>
                        </a:rPr>
                        <a:t>0.892,</a:t>
                      </a:r>
                      <a:r>
                        <a:rPr lang="en-US" sz="1200" spc="10">
                          <a:effectLst/>
                        </a:rPr>
                        <a:t> </a:t>
                      </a:r>
                      <a:r>
                        <a:rPr lang="en-US" sz="1200" spc="-10">
                          <a:effectLst/>
                        </a:rPr>
                        <a:t>1.733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009067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en-US" sz="1200" baseline="-25000">
                          <a:effectLst/>
                        </a:rPr>
                        <a:t>4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en-US" sz="1200" spc="-30">
                          <a:effectLst/>
                        </a:rPr>
                        <a:t> </a:t>
                      </a:r>
                      <a:r>
                        <a:rPr lang="en-US" sz="1200" spc="-25">
                          <a:effectLst/>
                        </a:rPr>
                        <a:t>𝜎</a:t>
                      </a:r>
                      <a:r>
                        <a:rPr lang="en-US" sz="1200" spc="-25" baseline="-250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 dirty="0">
                          <a:effectLst/>
                        </a:rPr>
                        <a:t>2.062,</a:t>
                      </a:r>
                      <a:r>
                        <a:rPr lang="en-US" sz="1200" spc="10" dirty="0">
                          <a:effectLst/>
                        </a:rPr>
                        <a:t> </a:t>
                      </a:r>
                      <a:r>
                        <a:rPr lang="en-US" sz="1200" spc="-10" dirty="0">
                          <a:effectLst/>
                        </a:rPr>
                        <a:t>2.079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227279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</a:t>
                      </a:r>
                      <a:r>
                        <a:rPr lang="en-US" sz="1200" baseline="-25000" dirty="0">
                          <a:effectLst/>
                        </a:rPr>
                        <a:t>5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en-US" sz="1200" spc="-30" dirty="0">
                          <a:effectLst/>
                        </a:rPr>
                        <a:t> </a:t>
                      </a:r>
                      <a:r>
                        <a:rPr lang="en-US" sz="1200" spc="-25" dirty="0">
                          <a:effectLst/>
                        </a:rPr>
                        <a:t>𝜎</a:t>
                      </a:r>
                      <a:r>
                        <a:rPr lang="en-US" sz="1200" spc="-25" baseline="-25000" dirty="0">
                          <a:effectLst/>
                        </a:rPr>
                        <a:t>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 dirty="0">
                          <a:effectLst/>
                        </a:rPr>
                        <a:t>15,</a:t>
                      </a:r>
                      <a:r>
                        <a:rPr lang="en-US" sz="1200" spc="-35" dirty="0">
                          <a:effectLst/>
                        </a:rPr>
                        <a:t> </a:t>
                      </a:r>
                      <a:r>
                        <a:rPr lang="en-US" sz="1200" spc="-50" dirty="0">
                          <a:effectLst/>
                        </a:rPr>
                        <a:t>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6471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57B1700-70AF-F71E-3C4C-92094F70D9D4}"/>
              </a:ext>
            </a:extLst>
          </p:cNvPr>
          <p:cNvSpPr txBox="1"/>
          <p:nvPr/>
        </p:nvSpPr>
        <p:spPr>
          <a:xfrm>
            <a:off x="502535" y="2524953"/>
            <a:ext cx="227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Inverse analysis:</a:t>
            </a:r>
            <a:endParaRPr lang="en-IN" sz="2400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3615-2297-F776-4427-ED640FC6849F}"/>
              </a:ext>
            </a:extLst>
          </p:cNvPr>
          <p:cNvGrpSpPr/>
          <p:nvPr/>
        </p:nvGrpSpPr>
        <p:grpSpPr>
          <a:xfrm>
            <a:off x="443212" y="1296030"/>
            <a:ext cx="10773348" cy="1064514"/>
            <a:chOff x="709326" y="1308554"/>
            <a:chExt cx="10773348" cy="10645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6984BA-9617-86BC-8861-F727372765A4}"/>
                </a:ext>
              </a:extLst>
            </p:cNvPr>
            <p:cNvGrpSpPr/>
            <p:nvPr/>
          </p:nvGrpSpPr>
          <p:grpSpPr>
            <a:xfrm>
              <a:off x="709326" y="1338639"/>
              <a:ext cx="7766071" cy="1034429"/>
              <a:chOff x="481281" y="1204730"/>
              <a:chExt cx="7766071" cy="1034429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94A0826-203A-4304-CA7A-4AD5A0B8D814}"/>
                  </a:ext>
                </a:extLst>
              </p:cNvPr>
              <p:cNvSpPr txBox="1"/>
              <p:nvPr/>
            </p:nvSpPr>
            <p:spPr>
              <a:xfrm>
                <a:off x="494666" y="1726815"/>
                <a:ext cx="24640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In compression</a:t>
                </a:r>
                <a:endParaRPr lang="en-IN" sz="2400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F736148-F47E-3CA1-D028-8A1352394643}"/>
                  </a:ext>
                </a:extLst>
              </p:cNvPr>
              <p:cNvGrpSpPr/>
              <p:nvPr/>
            </p:nvGrpSpPr>
            <p:grpSpPr>
              <a:xfrm>
                <a:off x="481281" y="1204730"/>
                <a:ext cx="7766071" cy="475984"/>
                <a:chOff x="481281" y="1204730"/>
                <a:chExt cx="7766071" cy="475984"/>
              </a:xfrm>
            </p:grpSpPr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A970DB0-D9D3-8194-A73D-5FC5FBFB6430}"/>
                    </a:ext>
                  </a:extLst>
                </p:cNvPr>
                <p:cNvSpPr txBox="1"/>
                <p:nvPr/>
              </p:nvSpPr>
              <p:spPr>
                <a:xfrm>
                  <a:off x="481281" y="1204730"/>
                  <a:ext cx="170139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/>
                    <a:t>In tension</a:t>
                  </a:r>
                  <a:endParaRPr lang="en-IN" sz="2400" dirty="0"/>
                </a:p>
              </p:txBody>
            </p:sp>
            <p:sp>
              <p:nvSpPr>
                <p:cNvPr id="115" name="Arrow: Right 114">
                  <a:extLst>
                    <a:ext uri="{FF2B5EF4-FFF2-40B4-BE49-F238E27FC236}">
                      <a16:creationId xmlns:a16="http://schemas.microsoft.com/office/drawing/2014/main" id="{69A99CFB-47C2-0519-EBD4-E1A6857F6906}"/>
                    </a:ext>
                  </a:extLst>
                </p:cNvPr>
                <p:cNvSpPr/>
                <p:nvPr/>
              </p:nvSpPr>
              <p:spPr>
                <a:xfrm>
                  <a:off x="2040369" y="1289023"/>
                  <a:ext cx="494764" cy="296414"/>
                </a:xfrm>
                <a:prstGeom prst="rightArrow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5E323C1-876B-F565-31B2-96076CF2A054}"/>
                    </a:ext>
                  </a:extLst>
                </p:cNvPr>
                <p:cNvSpPr txBox="1"/>
                <p:nvPr/>
              </p:nvSpPr>
              <p:spPr>
                <a:xfrm>
                  <a:off x="2674480" y="1219049"/>
                  <a:ext cx="55728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400" dirty="0"/>
                    <a:t>Performing uniaxial tension test is difficult</a:t>
                  </a:r>
                  <a:endParaRPr lang="en-IN" sz="2400" dirty="0"/>
                </a:p>
              </p:txBody>
            </p:sp>
          </p:grp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1DFE9A91-5DD8-4F72-9552-5E90C99E8F1F}"/>
                  </a:ext>
                </a:extLst>
              </p:cNvPr>
              <p:cNvSpPr/>
              <p:nvPr/>
            </p:nvSpPr>
            <p:spPr>
              <a:xfrm>
                <a:off x="2553117" y="1851402"/>
                <a:ext cx="494764" cy="296414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FCEF10-A435-9DB4-3F70-C8E5BC5B6BF8}"/>
                  </a:ext>
                </a:extLst>
              </p:cNvPr>
              <p:cNvSpPr txBox="1"/>
              <p:nvPr/>
            </p:nvSpPr>
            <p:spPr>
              <a:xfrm>
                <a:off x="3072334" y="1777494"/>
                <a:ext cx="2273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Experiment</a:t>
                </a:r>
                <a:endParaRPr lang="en-IN" sz="2400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556FB8-7A3A-62A1-5C03-4C7C42E3CD4F}"/>
                </a:ext>
              </a:extLst>
            </p:cNvPr>
            <p:cNvSpPr txBox="1"/>
            <p:nvPr/>
          </p:nvSpPr>
          <p:spPr>
            <a:xfrm>
              <a:off x="9209544" y="1308554"/>
              <a:ext cx="2273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Inverse analysis</a:t>
              </a:r>
              <a:endParaRPr lang="en-IN" sz="2400" dirty="0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53EDE73-9685-1F79-B649-5DF49CF67F06}"/>
                </a:ext>
              </a:extLst>
            </p:cNvPr>
            <p:cNvSpPr/>
            <p:nvPr/>
          </p:nvSpPr>
          <p:spPr>
            <a:xfrm>
              <a:off x="8464507" y="1409553"/>
              <a:ext cx="494764" cy="296414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1463005-8596-7F4C-3FAC-3222413EE963}"/>
              </a:ext>
            </a:extLst>
          </p:cNvPr>
          <p:cNvSpPr txBox="1"/>
          <p:nvPr/>
        </p:nvSpPr>
        <p:spPr>
          <a:xfrm>
            <a:off x="4356744" y="5828686"/>
            <a:ext cx="9483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                                            Olesen et al. (2001), Stephen et al. (2019), Raphael et al. (2003)</a:t>
            </a:r>
            <a:endParaRPr lang="en-I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9319E6-56F8-E11B-D3FF-884511058208}"/>
              </a:ext>
            </a:extLst>
          </p:cNvPr>
          <p:cNvSpPr txBox="1"/>
          <p:nvPr/>
        </p:nvSpPr>
        <p:spPr>
          <a:xfrm>
            <a:off x="3252822" y="3653896"/>
            <a:ext cx="179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Closed form solution</a:t>
            </a:r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0401323-F2DD-04B5-A9AB-B1FB2E54D6B3}"/>
              </a:ext>
            </a:extLst>
          </p:cNvPr>
          <p:cNvSpPr/>
          <p:nvPr/>
        </p:nvSpPr>
        <p:spPr>
          <a:xfrm rot="10800000">
            <a:off x="3442886" y="4658595"/>
            <a:ext cx="591128" cy="2493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4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59"/>
    </mc:Choice>
    <mc:Fallback xmlns="">
      <p:transition spd="slow" advTm="56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6" grpId="0" animBg="1"/>
      <p:bldP spid="104" grpId="0"/>
      <p:bldP spid="16" grpId="0"/>
      <p:bldP spid="18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6DCA-663B-D879-1750-B2348EAE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5" y="-27100"/>
            <a:ext cx="10515600" cy="944563"/>
          </a:xfrm>
        </p:spPr>
        <p:txBody>
          <a:bodyPr>
            <a:normAutofit/>
          </a:bodyPr>
          <a:lstStyle/>
          <a:p>
            <a:r>
              <a:rPr lang="en-IN" sz="4000" i="1" dirty="0">
                <a:latin typeface="+mn-lt"/>
              </a:rPr>
              <a:t>Modelling – Inverse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3CC00-AA53-6ACB-86D6-FE7477C2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6</a:t>
            </a:fld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F044664-ABE1-4924-6139-065D25777C01}"/>
              </a:ext>
            </a:extLst>
          </p:cNvPr>
          <p:cNvSpPr/>
          <p:nvPr/>
        </p:nvSpPr>
        <p:spPr>
          <a:xfrm>
            <a:off x="5392543" y="2106001"/>
            <a:ext cx="570342" cy="36021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0" name="Picture 29" descr="A diagram of a structure">
            <a:extLst>
              <a:ext uri="{FF2B5EF4-FFF2-40B4-BE49-F238E27FC236}">
                <a16:creationId xmlns:a16="http://schemas.microsoft.com/office/drawing/2014/main" id="{07F0B80D-EFE0-D3C0-0742-481B5E965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31" y="1493012"/>
            <a:ext cx="5082954" cy="14232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79C50F-A4AA-6197-6797-CC0C2A504D00}"/>
              </a:ext>
            </a:extLst>
          </p:cNvPr>
          <p:cNvSpPr txBox="1"/>
          <p:nvPr/>
        </p:nvSpPr>
        <p:spPr>
          <a:xfrm>
            <a:off x="6471305" y="3184639"/>
            <a:ext cx="1982697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Assumptions: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4D0DD5-A035-0960-D6D6-60114C2B27F0}"/>
              </a:ext>
            </a:extLst>
          </p:cNvPr>
          <p:cNvSpPr txBox="1"/>
          <p:nvPr/>
        </p:nvSpPr>
        <p:spPr>
          <a:xfrm>
            <a:off x="6210428" y="3795133"/>
            <a:ext cx="404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48 number of interface elements.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3D395F-2F20-690B-8243-41EB1B745DC4}"/>
              </a:ext>
            </a:extLst>
          </p:cNvPr>
          <p:cNvSpPr txBox="1"/>
          <p:nvPr/>
        </p:nvSpPr>
        <p:spPr>
          <a:xfrm>
            <a:off x="6210428" y="4432864"/>
            <a:ext cx="404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3-point newton-cotes integration scheme for interface elements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E6B46C-4ADC-3D3A-52CC-CF455619A3DF}"/>
              </a:ext>
            </a:extLst>
          </p:cNvPr>
          <p:cNvSpPr txBox="1"/>
          <p:nvPr/>
        </p:nvSpPr>
        <p:spPr>
          <a:xfrm>
            <a:off x="6251651" y="5190804"/>
            <a:ext cx="404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Normal and shear stiffness of the interface elements = 10</a:t>
            </a:r>
            <a:r>
              <a:rPr lang="en-GB" baseline="30000" dirty="0"/>
              <a:t>8 </a:t>
            </a:r>
            <a:r>
              <a:rPr lang="en-GB" dirty="0"/>
              <a:t>N/mm</a:t>
            </a:r>
            <a:endParaRPr lang="en-IN" dirty="0"/>
          </a:p>
        </p:txBody>
      </p:sp>
      <p:pic>
        <p:nvPicPr>
          <p:cNvPr id="37" name="Picture 36" descr="A graph of a load-cmod curve">
            <a:extLst>
              <a:ext uri="{FF2B5EF4-FFF2-40B4-BE49-F238E27FC236}">
                <a16:creationId xmlns:a16="http://schemas.microsoft.com/office/drawing/2014/main" id="{C0E070E6-2234-67BD-C200-EEE49EE551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05" y="3475980"/>
            <a:ext cx="3080243" cy="2560097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F640E1AB-D860-C046-3752-495E02DD5C95}"/>
              </a:ext>
            </a:extLst>
          </p:cNvPr>
          <p:cNvSpPr/>
          <p:nvPr/>
        </p:nvSpPr>
        <p:spPr>
          <a:xfrm rot="10800000">
            <a:off x="5392542" y="4612889"/>
            <a:ext cx="570343" cy="2862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7718-D429-5758-EB70-F9433D79CF03}"/>
              </a:ext>
            </a:extLst>
          </p:cNvPr>
          <p:cNvSpPr txBox="1"/>
          <p:nvPr/>
        </p:nvSpPr>
        <p:spPr>
          <a:xfrm>
            <a:off x="6149962" y="5948744"/>
            <a:ext cx="6864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                                                                          </a:t>
            </a:r>
            <a:r>
              <a:rPr lang="en-GB" sz="1600" dirty="0" err="1"/>
              <a:t>Schellekens</a:t>
            </a:r>
            <a:r>
              <a:rPr lang="en-GB" sz="1600" dirty="0"/>
              <a:t> et al. (1993)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802D8-999A-FEF5-8C57-3FA23B33021E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386064-A158-AB46-E076-612FF18F1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898773"/>
              </p:ext>
            </p:extLst>
          </p:nvPr>
        </p:nvGraphicFramePr>
        <p:xfrm>
          <a:off x="1324394" y="1209325"/>
          <a:ext cx="3729667" cy="199060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543984">
                  <a:extLst>
                    <a:ext uri="{9D8B030D-6E8A-4147-A177-3AD203B41FA5}">
                      <a16:colId xmlns:a16="http://schemas.microsoft.com/office/drawing/2014/main" val="1608695647"/>
                    </a:ext>
                  </a:extLst>
                </a:gridCol>
                <a:gridCol w="2185683">
                  <a:extLst>
                    <a:ext uri="{9D8B030D-6E8A-4147-A177-3AD203B41FA5}">
                      <a16:colId xmlns:a16="http://schemas.microsoft.com/office/drawing/2014/main" val="921290653"/>
                    </a:ext>
                  </a:extLst>
                </a:gridCol>
              </a:tblGrid>
              <a:tr h="331767">
                <a:tc>
                  <a:txBody>
                    <a:bodyPr/>
                    <a:lstStyle/>
                    <a:p>
                      <a:pPr marL="4445" algn="ctr">
                        <a:lnSpc>
                          <a:spcPts val="1265"/>
                        </a:lnSpc>
                      </a:pPr>
                      <a:r>
                        <a:rPr lang="en-US" sz="1200" spc="-10" dirty="0">
                          <a:effectLst/>
                        </a:rPr>
                        <a:t>Parameters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65"/>
                        </a:lnSpc>
                      </a:pPr>
                      <a:r>
                        <a:rPr lang="en-US" sz="1200" dirty="0">
                          <a:effectLst/>
                        </a:rPr>
                        <a:t>Optimized</a:t>
                      </a:r>
                      <a:r>
                        <a:rPr lang="en-US" sz="1200" spc="-75" dirty="0">
                          <a:effectLst/>
                        </a:rPr>
                        <a:t> </a:t>
                      </a:r>
                      <a:r>
                        <a:rPr lang="en-US" sz="1200" spc="-10" dirty="0">
                          <a:effectLst/>
                        </a:rPr>
                        <a:t>values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903749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</a:t>
                      </a:r>
                      <a:r>
                        <a:rPr lang="en-US" sz="1200" baseline="-25000" dirty="0">
                          <a:effectLst/>
                        </a:rPr>
                        <a:t>1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en-US" sz="1200" spc="-30" dirty="0">
                          <a:effectLst/>
                        </a:rPr>
                        <a:t> </a:t>
                      </a:r>
                      <a:r>
                        <a:rPr lang="en-US" sz="1200" spc="-25" dirty="0">
                          <a:effectLst/>
                        </a:rPr>
                        <a:t>𝜎</a:t>
                      </a:r>
                      <a:r>
                        <a:rPr lang="en-US" sz="1200" spc="-25" baseline="-250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 dirty="0">
                          <a:effectLst/>
                        </a:rPr>
                        <a:t>0,</a:t>
                      </a:r>
                      <a:r>
                        <a:rPr lang="en-US" sz="1200" spc="-25" dirty="0">
                          <a:effectLst/>
                        </a:rPr>
                        <a:t> </a:t>
                      </a:r>
                      <a:r>
                        <a:rPr lang="en-US" sz="1200" spc="-20" dirty="0">
                          <a:effectLst/>
                        </a:rPr>
                        <a:t>3.048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17983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en-US" sz="1200" spc="-30">
                          <a:effectLst/>
                        </a:rPr>
                        <a:t> </a:t>
                      </a:r>
                      <a:r>
                        <a:rPr lang="en-US" sz="1200" spc="-25">
                          <a:effectLst/>
                        </a:rPr>
                        <a:t>𝜎</a:t>
                      </a:r>
                      <a:r>
                        <a:rPr lang="en-US" sz="1200" spc="-25" baseline="-250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 dirty="0">
                          <a:effectLst/>
                        </a:rPr>
                        <a:t>0.047,</a:t>
                      </a:r>
                      <a:r>
                        <a:rPr lang="en-US" sz="1200" spc="10" dirty="0">
                          <a:effectLst/>
                        </a:rPr>
                        <a:t> </a:t>
                      </a:r>
                      <a:r>
                        <a:rPr lang="en-US" sz="1200" spc="-10" dirty="0">
                          <a:effectLst/>
                        </a:rPr>
                        <a:t>1.260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723823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en-US" sz="1200" spc="-30" dirty="0">
                          <a:effectLst/>
                        </a:rPr>
                        <a:t> </a:t>
                      </a:r>
                      <a:r>
                        <a:rPr lang="en-US" sz="1200" spc="-25" dirty="0">
                          <a:effectLst/>
                        </a:rPr>
                        <a:t>𝜎</a:t>
                      </a:r>
                      <a:r>
                        <a:rPr lang="en-US" sz="1200" spc="-25" baseline="-25000" dirty="0">
                          <a:effectLst/>
                        </a:rPr>
                        <a:t>3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>
                          <a:effectLst/>
                        </a:rPr>
                        <a:t>0.892,</a:t>
                      </a:r>
                      <a:r>
                        <a:rPr lang="en-US" sz="1200" spc="10">
                          <a:effectLst/>
                        </a:rPr>
                        <a:t> </a:t>
                      </a:r>
                      <a:r>
                        <a:rPr lang="en-US" sz="1200" spc="-10">
                          <a:effectLst/>
                        </a:rPr>
                        <a:t>1.733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009067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r>
                        <a:rPr lang="en-US" sz="1200" baseline="-25000">
                          <a:effectLst/>
                        </a:rPr>
                        <a:t>4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en-US" sz="1200" spc="-30">
                          <a:effectLst/>
                        </a:rPr>
                        <a:t> </a:t>
                      </a:r>
                      <a:r>
                        <a:rPr lang="en-US" sz="1200" spc="-25">
                          <a:effectLst/>
                        </a:rPr>
                        <a:t>𝜎</a:t>
                      </a:r>
                      <a:r>
                        <a:rPr lang="en-US" sz="1200" spc="-25" baseline="-250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 dirty="0">
                          <a:effectLst/>
                        </a:rPr>
                        <a:t>2.062,</a:t>
                      </a:r>
                      <a:r>
                        <a:rPr lang="en-US" sz="1200" spc="10" dirty="0">
                          <a:effectLst/>
                        </a:rPr>
                        <a:t> </a:t>
                      </a:r>
                      <a:r>
                        <a:rPr lang="en-US" sz="1200" spc="-10" dirty="0">
                          <a:effectLst/>
                        </a:rPr>
                        <a:t>2.079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227279"/>
                  </a:ext>
                </a:extLst>
              </a:tr>
              <a:tr h="331767">
                <a:tc>
                  <a:txBody>
                    <a:bodyPr/>
                    <a:lstStyle/>
                    <a:p>
                      <a:pPr marL="4445" marR="4445" algn="ctr">
                        <a:lnSpc>
                          <a:spcPts val="133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</a:t>
                      </a:r>
                      <a:r>
                        <a:rPr lang="en-US" sz="1200" baseline="-25000" dirty="0">
                          <a:effectLst/>
                        </a:rPr>
                        <a:t>5</a:t>
                      </a:r>
                      <a:r>
                        <a:rPr lang="en-US" sz="1200" dirty="0">
                          <a:effectLst/>
                        </a:rPr>
                        <a:t>,</a:t>
                      </a:r>
                      <a:r>
                        <a:rPr lang="en-US" sz="1200" spc="-30" dirty="0">
                          <a:effectLst/>
                        </a:rPr>
                        <a:t> </a:t>
                      </a:r>
                      <a:r>
                        <a:rPr lang="en-US" sz="1200" spc="-25" dirty="0">
                          <a:effectLst/>
                        </a:rPr>
                        <a:t>𝜎</a:t>
                      </a:r>
                      <a:r>
                        <a:rPr lang="en-US" sz="1200" spc="-25" baseline="-25000" dirty="0">
                          <a:effectLst/>
                        </a:rPr>
                        <a:t>5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330"/>
                        </a:lnSpc>
                      </a:pPr>
                      <a:r>
                        <a:rPr lang="en-US" sz="1200" dirty="0">
                          <a:effectLst/>
                        </a:rPr>
                        <a:t>15,</a:t>
                      </a:r>
                      <a:r>
                        <a:rPr lang="en-US" sz="1200" spc="-35" dirty="0">
                          <a:effectLst/>
                        </a:rPr>
                        <a:t> </a:t>
                      </a:r>
                      <a:r>
                        <a:rPr lang="en-US" sz="1200" spc="-50" dirty="0">
                          <a:effectLst/>
                        </a:rPr>
                        <a:t>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6471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FD327C-A595-07CF-DF35-9306CB7018DA}"/>
              </a:ext>
            </a:extLst>
          </p:cNvPr>
          <p:cNvSpPr txBox="1"/>
          <p:nvPr/>
        </p:nvSpPr>
        <p:spPr>
          <a:xfrm>
            <a:off x="10160065" y="4155764"/>
            <a:ext cx="1284591" cy="120032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 avoid oscillatory traction profile</a:t>
            </a:r>
            <a:endParaRPr lang="en-IN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92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35"/>
    </mc:Choice>
    <mc:Fallback xmlns="">
      <p:transition spd="slow" advTm="45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  <p:bldP spid="33" grpId="0"/>
      <p:bldP spid="34" grpId="0"/>
      <p:bldP spid="35" grpId="0"/>
      <p:bldP spid="38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DAE9-9326-BA25-7E19-3F4E80FD9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61" y="-17903"/>
            <a:ext cx="10515600" cy="944563"/>
          </a:xfrm>
        </p:spPr>
        <p:txBody>
          <a:bodyPr>
            <a:normAutofit/>
          </a:bodyPr>
          <a:lstStyle/>
          <a:p>
            <a:r>
              <a:rPr lang="en-IN" sz="4000" i="1" dirty="0">
                <a:latin typeface="+mn-lt"/>
              </a:rPr>
              <a:t>Modelling – Tunnel segment</a:t>
            </a:r>
            <a:endParaRPr lang="en-IN" sz="40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653DF-3166-5B6E-B7C7-DFDF794A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23B812-BB93-7DE6-602B-D0578EA2A1B2}"/>
                  </a:ext>
                </a:extLst>
              </p:cNvPr>
              <p:cNvSpPr txBox="1"/>
              <p:nvPr/>
            </p:nvSpPr>
            <p:spPr>
              <a:xfrm>
                <a:off x="5138699" y="3023308"/>
                <a:ext cx="1289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23B812-BB93-7DE6-602B-D0578EA2A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99" y="3023308"/>
                <a:ext cx="1289675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B0C72F-48BF-85F3-58BA-AD1DF28816C1}"/>
                  </a:ext>
                </a:extLst>
              </p:cNvPr>
              <p:cNvSpPr txBox="1"/>
              <p:nvPr/>
            </p:nvSpPr>
            <p:spPr>
              <a:xfrm>
                <a:off x="4122834" y="5455669"/>
                <a:ext cx="42186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crack band-width=element size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B0C72F-48BF-85F3-58BA-AD1DF2881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34" y="5455669"/>
                <a:ext cx="4218642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035E3F3-1B20-A324-4BE4-697544E5B139}"/>
              </a:ext>
            </a:extLst>
          </p:cNvPr>
          <p:cNvSpPr txBox="1"/>
          <p:nvPr/>
        </p:nvSpPr>
        <p:spPr>
          <a:xfrm>
            <a:off x="2259337" y="1324896"/>
            <a:ext cx="1982697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Tunnel segment modelling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A3E0CA5-88E7-4917-B2E1-5D1D45EFB8E7}"/>
              </a:ext>
            </a:extLst>
          </p:cNvPr>
          <p:cNvSpPr/>
          <p:nvPr/>
        </p:nvSpPr>
        <p:spPr>
          <a:xfrm>
            <a:off x="7698644" y="1471175"/>
            <a:ext cx="587629" cy="3032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E473F-CE21-BDAF-3361-1F919A027EA8}"/>
              </a:ext>
            </a:extLst>
          </p:cNvPr>
          <p:cNvSpPr txBox="1"/>
          <p:nvPr/>
        </p:nvSpPr>
        <p:spPr>
          <a:xfrm>
            <a:off x="5461807" y="1328992"/>
            <a:ext cx="1982697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Crack location not known </a:t>
            </a:r>
            <a:r>
              <a:rPr lang="en-GB" dirty="0" err="1">
                <a:solidFill>
                  <a:schemeClr val="bg1"/>
                </a:solidFill>
              </a:rPr>
              <a:t>apriori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B99CECC-A80E-BC34-A324-CD8B6E06271C}"/>
              </a:ext>
            </a:extLst>
          </p:cNvPr>
          <p:cNvSpPr/>
          <p:nvPr/>
        </p:nvSpPr>
        <p:spPr>
          <a:xfrm>
            <a:off x="4565110" y="1442848"/>
            <a:ext cx="587629" cy="3032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8DA9D0-7DB4-1D58-94FF-2B12FA5EFCE9}"/>
              </a:ext>
            </a:extLst>
          </p:cNvPr>
          <p:cNvSpPr txBox="1"/>
          <p:nvPr/>
        </p:nvSpPr>
        <p:spPr>
          <a:xfrm>
            <a:off x="8595341" y="1398341"/>
            <a:ext cx="1982697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Smeared crack model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8" name="Picture 27" descr="A graph of a strain">
            <a:extLst>
              <a:ext uri="{FF2B5EF4-FFF2-40B4-BE49-F238E27FC236}">
                <a16:creationId xmlns:a16="http://schemas.microsoft.com/office/drawing/2014/main" id="{7E0ADAB4-84E4-7DB5-B516-70D6DDB51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8" y="2342601"/>
            <a:ext cx="3932706" cy="2949529"/>
          </a:xfrm>
          <a:prstGeom prst="rect">
            <a:avLst/>
          </a:prstGeom>
        </p:spPr>
      </p:pic>
      <p:pic>
        <p:nvPicPr>
          <p:cNvPr id="29" name="Picture 28" descr="A graph of a stress-crack opening curves">
            <a:extLst>
              <a:ext uri="{FF2B5EF4-FFF2-40B4-BE49-F238E27FC236}">
                <a16:creationId xmlns:a16="http://schemas.microsoft.com/office/drawing/2014/main" id="{DBD0C30B-3405-472F-33A1-AEFD4AF05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49" y="2412142"/>
            <a:ext cx="3688078" cy="276606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20AA57F8-106A-46A7-6F97-CB22F9F86351}"/>
              </a:ext>
            </a:extLst>
          </p:cNvPr>
          <p:cNvSpPr/>
          <p:nvPr/>
        </p:nvSpPr>
        <p:spPr>
          <a:xfrm>
            <a:off x="5311548" y="3457925"/>
            <a:ext cx="763013" cy="3937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C0B5B73-FCE1-049B-BCF4-0748D37A474D}"/>
              </a:ext>
            </a:extLst>
          </p:cNvPr>
          <p:cNvSpPr/>
          <p:nvPr/>
        </p:nvSpPr>
        <p:spPr>
          <a:xfrm>
            <a:off x="9291782" y="2178818"/>
            <a:ext cx="387927" cy="50896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B77136-858F-D572-96C4-D4B5750AB30C}"/>
              </a:ext>
            </a:extLst>
          </p:cNvPr>
          <p:cNvSpPr txBox="1"/>
          <p:nvPr/>
        </p:nvSpPr>
        <p:spPr>
          <a:xfrm>
            <a:off x="8608154" y="2835686"/>
            <a:ext cx="1982697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Total strain crack model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E29559-EEB9-A3F7-3295-8403C87122B4}"/>
              </a:ext>
            </a:extLst>
          </p:cNvPr>
          <p:cNvCxnSpPr>
            <a:cxnSpLocks/>
          </p:cNvCxnSpPr>
          <p:nvPr/>
        </p:nvCxnSpPr>
        <p:spPr>
          <a:xfrm flipH="1" flipV="1">
            <a:off x="7698644" y="2835686"/>
            <a:ext cx="813718" cy="323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B1D9E9-FE27-D816-0A73-F2DD0072FC1D}"/>
              </a:ext>
            </a:extLst>
          </p:cNvPr>
          <p:cNvCxnSpPr>
            <a:cxnSpLocks/>
          </p:cNvCxnSpPr>
          <p:nvPr/>
        </p:nvCxnSpPr>
        <p:spPr>
          <a:xfrm flipH="1">
            <a:off x="7767782" y="3162841"/>
            <a:ext cx="744579" cy="380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EE96AD-97EA-F01D-BAE5-E6889F488800}"/>
              </a:ext>
            </a:extLst>
          </p:cNvPr>
          <p:cNvSpPr txBox="1"/>
          <p:nvPr/>
        </p:nvSpPr>
        <p:spPr>
          <a:xfrm>
            <a:off x="6649233" y="2585417"/>
            <a:ext cx="886115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Fixed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0E88ED-7F2D-9C79-E1A6-AF77CD2C72BA}"/>
              </a:ext>
            </a:extLst>
          </p:cNvPr>
          <p:cNvSpPr txBox="1"/>
          <p:nvPr/>
        </p:nvSpPr>
        <p:spPr>
          <a:xfrm>
            <a:off x="6666468" y="3367342"/>
            <a:ext cx="1032176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Rotating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9ED0DC0-CC19-FDE4-5173-D29920ABC133}"/>
              </a:ext>
            </a:extLst>
          </p:cNvPr>
          <p:cNvSpPr/>
          <p:nvPr/>
        </p:nvSpPr>
        <p:spPr>
          <a:xfrm>
            <a:off x="6490636" y="3181211"/>
            <a:ext cx="1314626" cy="857141"/>
          </a:xfrm>
          <a:prstGeom prst="ellipse">
            <a:avLst/>
          </a:prstGeom>
          <a:solidFill>
            <a:schemeClr val="accent1">
              <a:alpha val="0"/>
            </a:schemeClr>
          </a:solidFill>
          <a:ln w="476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EBD377CC-137E-4CEB-0997-AD047DCB158D}"/>
              </a:ext>
            </a:extLst>
          </p:cNvPr>
          <p:cNvSpPr/>
          <p:nvPr/>
        </p:nvSpPr>
        <p:spPr>
          <a:xfrm rot="10800000">
            <a:off x="5597962" y="3425841"/>
            <a:ext cx="634193" cy="3693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E7B73-98BA-F67F-9D5C-79A10F185693}"/>
              </a:ext>
            </a:extLst>
          </p:cNvPr>
          <p:cNvSpPr txBox="1"/>
          <p:nvPr/>
        </p:nvSpPr>
        <p:spPr>
          <a:xfrm>
            <a:off x="2232789" y="3020352"/>
            <a:ext cx="3297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Crack direction will depend on the direction of principal strain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0AF1D0-24B5-2540-E91F-31854E9D2674}"/>
              </a:ext>
            </a:extLst>
          </p:cNvPr>
          <p:cNvSpPr txBox="1"/>
          <p:nvPr/>
        </p:nvSpPr>
        <p:spPr>
          <a:xfrm>
            <a:off x="8209602" y="5798796"/>
            <a:ext cx="4407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Bazant</a:t>
            </a:r>
            <a:r>
              <a:rPr lang="en-GB" sz="1600" dirty="0"/>
              <a:t> et al. (1983), </a:t>
            </a:r>
            <a:r>
              <a:rPr lang="en-GB" sz="1600" dirty="0" err="1"/>
              <a:t>DiANA</a:t>
            </a:r>
            <a:r>
              <a:rPr lang="en-GB" sz="1600" dirty="0"/>
              <a:t> FEA manual</a:t>
            </a:r>
            <a:endParaRPr lang="en-I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70115-D612-3498-8CD5-EC4A2B859E71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5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2"/>
    </mc:Choice>
    <mc:Fallback xmlns="">
      <p:transition spd="slow" advTm="36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3" grpId="0"/>
      <p:bldP spid="4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1DBE-06ED-27C2-3534-4BF3C76E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4563"/>
          </a:xfrm>
        </p:spPr>
        <p:txBody>
          <a:bodyPr>
            <a:normAutofit/>
          </a:bodyPr>
          <a:lstStyle/>
          <a:p>
            <a:r>
              <a:rPr lang="en-IN" sz="4000" i="1" dirty="0">
                <a:latin typeface="+mn-lt"/>
              </a:rPr>
              <a:t>Tunnel segment – experimental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440D3-9C6B-7B37-5B93-7BE918C4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7A540-7CDD-E6F9-D0A8-546958AC9F6F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pic>
        <p:nvPicPr>
          <p:cNvPr id="6" name="Content Placeholder 5" descr="A machine with a white object on it">
            <a:extLst>
              <a:ext uri="{FF2B5EF4-FFF2-40B4-BE49-F238E27FC236}">
                <a16:creationId xmlns:a16="http://schemas.microsoft.com/office/drawing/2014/main" id="{FEFD7BB5-5AC5-2172-5150-E7CCD8341A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0" y="1794333"/>
            <a:ext cx="3748974" cy="2201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250B4-2ABA-8E85-04A7-2F700679E2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49" r="2439" b="17996"/>
          <a:stretch/>
        </p:blipFill>
        <p:spPr>
          <a:xfrm>
            <a:off x="4111866" y="1968964"/>
            <a:ext cx="4452148" cy="185265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DFF20D4-59FC-4996-7A65-8FC84706BFCE}"/>
              </a:ext>
            </a:extLst>
          </p:cNvPr>
          <p:cNvGrpSpPr/>
          <p:nvPr/>
        </p:nvGrpSpPr>
        <p:grpSpPr>
          <a:xfrm>
            <a:off x="8681345" y="2176920"/>
            <a:ext cx="3510655" cy="2014035"/>
            <a:chOff x="8681345" y="2176920"/>
            <a:chExt cx="3510655" cy="201403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EA5AAE-0C2E-FF28-72BD-FFA7ABBB6AA1}"/>
                </a:ext>
              </a:extLst>
            </p:cNvPr>
            <p:cNvSpPr txBox="1"/>
            <p:nvPr/>
          </p:nvSpPr>
          <p:spPr>
            <a:xfrm>
              <a:off x="8690537" y="2176920"/>
              <a:ext cx="3315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L1,L2,L3 – Mid-span deflection</a:t>
              </a:r>
              <a:endParaRPr lang="en-IN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E295B2E-0A6C-C315-CC41-378E7499056B}"/>
                </a:ext>
              </a:extLst>
            </p:cNvPr>
            <p:cNvSpPr txBox="1"/>
            <p:nvPr/>
          </p:nvSpPr>
          <p:spPr>
            <a:xfrm>
              <a:off x="8681345" y="2710627"/>
              <a:ext cx="3315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 L4 –  Quarter-span deflection</a:t>
              </a:r>
              <a:endParaRPr lang="en-IN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7056B3-0DCF-0B73-15DC-3271346208BD}"/>
                </a:ext>
              </a:extLst>
            </p:cNvPr>
            <p:cNvSpPr txBox="1"/>
            <p:nvPr/>
          </p:nvSpPr>
          <p:spPr>
            <a:xfrm>
              <a:off x="8681345" y="3244334"/>
              <a:ext cx="3315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 L7, L10 –  Support deflection</a:t>
              </a:r>
              <a:endParaRPr lang="en-IN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66E2B2E-00E7-960A-8A8A-8E4837774A0A}"/>
                </a:ext>
              </a:extLst>
            </p:cNvPr>
            <p:cNvSpPr txBox="1"/>
            <p:nvPr/>
          </p:nvSpPr>
          <p:spPr>
            <a:xfrm>
              <a:off x="8690537" y="3821623"/>
              <a:ext cx="350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 L5, L6, L8, L9 –  Specimen sliding</a:t>
              </a:r>
              <a:endParaRPr lang="en-IN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1190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1"/>
    </mc:Choice>
    <mc:Fallback xmlns="">
      <p:transition spd="slow" advTm="8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4D5C-37F8-4F07-DFA6-9F63DE6A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40"/>
            <a:ext cx="10515600" cy="944563"/>
          </a:xfrm>
        </p:spPr>
        <p:txBody>
          <a:bodyPr>
            <a:normAutofit/>
          </a:bodyPr>
          <a:lstStyle/>
          <a:p>
            <a:r>
              <a:rPr lang="en-IN" sz="4000" i="1" dirty="0">
                <a:latin typeface="+mn-lt"/>
              </a:rPr>
              <a:t>Tunnel model – flow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A6EFD-D142-E4AB-312A-326E4589E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CF5AC-B6EC-4475-A336-A014B0CBA48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6CE51-74BF-1853-D39A-38918D7B8455}"/>
              </a:ext>
            </a:extLst>
          </p:cNvPr>
          <p:cNvSpPr txBox="1"/>
          <p:nvPr/>
        </p:nvSpPr>
        <p:spPr>
          <a:xfrm>
            <a:off x="10552352" y="16762"/>
            <a:ext cx="1860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Background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Methodology</a:t>
            </a:r>
          </a:p>
          <a:p>
            <a:r>
              <a:rPr lang="en-US" sz="1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Numerical modelling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3F884-AB19-96D2-79DD-74D1580D92F5}"/>
              </a:ext>
            </a:extLst>
          </p:cNvPr>
          <p:cNvSpPr txBox="1"/>
          <p:nvPr/>
        </p:nvSpPr>
        <p:spPr>
          <a:xfrm>
            <a:off x="332511" y="1731823"/>
            <a:ext cx="1249218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Model geometry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0EFDA-F3B8-8DCF-7785-3C89CBAEF36F}"/>
              </a:ext>
            </a:extLst>
          </p:cNvPr>
          <p:cNvSpPr txBox="1"/>
          <p:nvPr/>
        </p:nvSpPr>
        <p:spPr>
          <a:xfrm>
            <a:off x="2339110" y="1731825"/>
            <a:ext cx="1438564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Material properties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BBA66-D57C-919C-98F0-3CA1DCA3F30E}"/>
              </a:ext>
            </a:extLst>
          </p:cNvPr>
          <p:cNvSpPr txBox="1"/>
          <p:nvPr/>
        </p:nvSpPr>
        <p:spPr>
          <a:xfrm>
            <a:off x="4574310" y="1870324"/>
            <a:ext cx="764309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Mesh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77E64-30C7-C618-8FC4-BE0587071DE1}"/>
              </a:ext>
            </a:extLst>
          </p:cNvPr>
          <p:cNvSpPr txBox="1"/>
          <p:nvPr/>
        </p:nvSpPr>
        <p:spPr>
          <a:xfrm>
            <a:off x="6096000" y="1593324"/>
            <a:ext cx="1902691" cy="9233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Loading and boundary condition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7A795-5573-9740-615E-BD9445171B1A}"/>
              </a:ext>
            </a:extLst>
          </p:cNvPr>
          <p:cNvSpPr txBox="1"/>
          <p:nvPr/>
        </p:nvSpPr>
        <p:spPr>
          <a:xfrm>
            <a:off x="8810335" y="1731824"/>
            <a:ext cx="1386610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Nonlinear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6415D-6FBA-16C9-3D1D-DA8F096CE3E7}"/>
              </a:ext>
            </a:extLst>
          </p:cNvPr>
          <p:cNvSpPr txBox="1"/>
          <p:nvPr/>
        </p:nvSpPr>
        <p:spPr>
          <a:xfrm>
            <a:off x="10975934" y="1763660"/>
            <a:ext cx="1063340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Results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23CC3D-2740-0EAA-1C7E-CE82F32A6E0C}"/>
              </a:ext>
            </a:extLst>
          </p:cNvPr>
          <p:cNvSpPr/>
          <p:nvPr/>
        </p:nvSpPr>
        <p:spPr>
          <a:xfrm>
            <a:off x="1705265" y="1909323"/>
            <a:ext cx="489528" cy="2913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51F4C5-E632-23AF-6C25-4D737F4C673F}"/>
              </a:ext>
            </a:extLst>
          </p:cNvPr>
          <p:cNvSpPr/>
          <p:nvPr/>
        </p:nvSpPr>
        <p:spPr>
          <a:xfrm>
            <a:off x="3913912" y="1909323"/>
            <a:ext cx="489528" cy="2913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A0F1AE9-E6AA-3CB8-6DB0-56EF0A398136}"/>
              </a:ext>
            </a:extLst>
          </p:cNvPr>
          <p:cNvSpPr/>
          <p:nvPr/>
        </p:nvSpPr>
        <p:spPr>
          <a:xfrm>
            <a:off x="5514109" y="1874839"/>
            <a:ext cx="489528" cy="2913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B0C0394-47BF-2175-43A8-9C3CBB6C64CE}"/>
              </a:ext>
            </a:extLst>
          </p:cNvPr>
          <p:cNvSpPr/>
          <p:nvPr/>
        </p:nvSpPr>
        <p:spPr>
          <a:xfrm>
            <a:off x="8143421" y="1869716"/>
            <a:ext cx="489528" cy="2913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8A200CD-C898-1DD5-7805-32B74A107670}"/>
              </a:ext>
            </a:extLst>
          </p:cNvPr>
          <p:cNvSpPr/>
          <p:nvPr/>
        </p:nvSpPr>
        <p:spPr>
          <a:xfrm>
            <a:off x="10374331" y="1869716"/>
            <a:ext cx="489528" cy="2913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632ED86-1006-5932-BDFD-3C6E8B3D0089}"/>
              </a:ext>
            </a:extLst>
          </p:cNvPr>
          <p:cNvSpPr/>
          <p:nvPr/>
        </p:nvSpPr>
        <p:spPr>
          <a:xfrm rot="16200000">
            <a:off x="4655130" y="2791013"/>
            <a:ext cx="602669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FB468-16A1-B450-5657-79F7F28CCBFC}"/>
              </a:ext>
            </a:extLst>
          </p:cNvPr>
          <p:cNvSpPr txBox="1"/>
          <p:nvPr/>
        </p:nvSpPr>
        <p:spPr>
          <a:xfrm>
            <a:off x="4158676" y="3554012"/>
            <a:ext cx="1985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Through mesh sensitivity analysis</a:t>
            </a:r>
            <a:endParaRPr lang="en-IN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A4F6B7-F8E4-D0E9-2FE1-C82F0694E358}"/>
              </a:ext>
            </a:extLst>
          </p:cNvPr>
          <p:cNvSpPr/>
          <p:nvPr/>
        </p:nvSpPr>
        <p:spPr>
          <a:xfrm rot="16200000">
            <a:off x="9202306" y="2791012"/>
            <a:ext cx="602669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758E72-7F9C-5189-6F14-4A2C79E03DEC}"/>
              </a:ext>
            </a:extLst>
          </p:cNvPr>
          <p:cNvSpPr txBox="1"/>
          <p:nvPr/>
        </p:nvSpPr>
        <p:spPr>
          <a:xfrm>
            <a:off x="8708488" y="3488613"/>
            <a:ext cx="1985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Load-controlled and displacement- controlled analyses are compared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96A0CB-DF9A-A3C4-F42E-2F68757FA8EF}"/>
              </a:ext>
            </a:extLst>
          </p:cNvPr>
          <p:cNvSpPr txBox="1"/>
          <p:nvPr/>
        </p:nvSpPr>
        <p:spPr>
          <a:xfrm>
            <a:off x="10927443" y="3350113"/>
            <a:ext cx="1344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Load-deflection curves and contour plots</a:t>
            </a:r>
            <a:endParaRPr lang="en-IN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3E9B5F9-312A-0591-05BF-5975A8562D33}"/>
              </a:ext>
            </a:extLst>
          </p:cNvPr>
          <p:cNvSpPr/>
          <p:nvPr/>
        </p:nvSpPr>
        <p:spPr>
          <a:xfrm rot="16200000">
            <a:off x="11064158" y="2738171"/>
            <a:ext cx="57928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43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6"/>
    </mc:Choice>
    <mc:Fallback xmlns="">
      <p:transition spd="slow" advTm="19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4.4|1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2|0.7|3.8|0.9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0.8|5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7|13.1|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4.4|4.1|0.3|18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3.4|0.9|6.6|16.7|0.2|1|0.6|2.1|0.5|34.4|0.6|0.9|0.3|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4|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5|10.9|6.3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7|2.1|2.3|8|1.6|1.7|2.6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4.1|3.3|3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5.8|1.7|6.2|1.8|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0.5|0.7|3.2|1.4|3.2|0.6|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4|1.1|0.8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2|1.1|4.1|0.7|1.2|1.2|0.9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8|0.6|1.8|1.6|1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8541</TotalTime>
  <Words>1167</Words>
  <Application>Microsoft Office PowerPoint</Application>
  <PresentationFormat>Widescreen</PresentationFormat>
  <Paragraphs>293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CMU Serif</vt:lpstr>
      <vt:lpstr>Times New Roman</vt:lpstr>
      <vt:lpstr>Office Theme</vt:lpstr>
      <vt:lpstr>PowerPoint Presentation</vt:lpstr>
      <vt:lpstr>Background</vt:lpstr>
      <vt:lpstr>PowerPoint Presentation</vt:lpstr>
      <vt:lpstr>Modelling- Methodology</vt:lpstr>
      <vt:lpstr>Modelling- Material parameters</vt:lpstr>
      <vt:lpstr>Modelling – Inverse analysis</vt:lpstr>
      <vt:lpstr>Modelling – Tunnel segment</vt:lpstr>
      <vt:lpstr>Tunnel segment – experimental details</vt:lpstr>
      <vt:lpstr>Tunnel model – flow chart</vt:lpstr>
      <vt:lpstr>Modelling – Tunnel segment</vt:lpstr>
      <vt:lpstr>Loading pattern</vt:lpstr>
      <vt:lpstr>PowerPoint Presentation</vt:lpstr>
      <vt:lpstr>Modelling - Nonlinear analysis</vt:lpstr>
      <vt:lpstr>PowerPoint Presentation</vt:lpstr>
      <vt:lpstr>Modelling - Results</vt:lpstr>
      <vt:lpstr>Load controlled vs displacement controlled</vt:lpstr>
      <vt:lpstr>PowerPoint Presentation</vt:lpstr>
      <vt:lpstr>Modelling – Rate effect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Dibakar Roy Sarkar</dc:creator>
  <cp:lastModifiedBy>Manas Bhadury</cp:lastModifiedBy>
  <cp:revision>394</cp:revision>
  <dcterms:created xsi:type="dcterms:W3CDTF">2024-01-30T07:00:28Z</dcterms:created>
  <dcterms:modified xsi:type="dcterms:W3CDTF">2024-09-12T12:21:57Z</dcterms:modified>
</cp:coreProperties>
</file>